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34" r:id="rId2"/>
    <p:sldMasterId id="2147483759" r:id="rId3"/>
  </p:sldMasterIdLst>
  <p:notesMasterIdLst>
    <p:notesMasterId r:id="rId29"/>
  </p:notesMasterIdLst>
  <p:sldIdLst>
    <p:sldId id="289" r:id="rId4"/>
    <p:sldId id="286" r:id="rId5"/>
    <p:sldId id="287" r:id="rId6"/>
    <p:sldId id="277" r:id="rId7"/>
    <p:sldId id="276" r:id="rId8"/>
    <p:sldId id="275" r:id="rId9"/>
    <p:sldId id="271" r:id="rId10"/>
    <p:sldId id="260" r:id="rId11"/>
    <p:sldId id="282" r:id="rId12"/>
    <p:sldId id="278" r:id="rId13"/>
    <p:sldId id="261" r:id="rId14"/>
    <p:sldId id="262" r:id="rId15"/>
    <p:sldId id="283" r:id="rId16"/>
    <p:sldId id="281" r:id="rId17"/>
    <p:sldId id="263" r:id="rId18"/>
    <p:sldId id="264" r:id="rId19"/>
    <p:sldId id="267" r:id="rId20"/>
    <p:sldId id="266" r:id="rId21"/>
    <p:sldId id="279" r:id="rId22"/>
    <p:sldId id="268" r:id="rId23"/>
    <p:sldId id="269" r:id="rId24"/>
    <p:sldId id="280" r:id="rId25"/>
    <p:sldId id="290" r:id="rId26"/>
    <p:sldId id="291" r:id="rId27"/>
    <p:sldId id="28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351" autoAdjust="0"/>
    <p:restoredTop sz="50806" autoAdjust="0"/>
  </p:normalViewPr>
  <p:slideViewPr>
    <p:cSldViewPr snapToGrid="0">
      <p:cViewPr>
        <p:scale>
          <a:sx n="40" d="100"/>
          <a:sy n="40" d="100"/>
        </p:scale>
        <p:origin x="-264" y="3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5C81B7-029D-4702-98DE-16390D4770F7}" type="doc">
      <dgm:prSet loTypeId="urn:microsoft.com/office/officeart/2005/8/layout/venn1" loCatId="relationship" qsTypeId="urn:microsoft.com/office/officeart/2005/8/quickstyle/simple4" qsCatId="simple" csTypeId="urn:microsoft.com/office/officeart/2005/8/colors/colorful5" csCatId="colorful" phldr="1"/>
      <dgm:spPr/>
    </dgm:pt>
    <dgm:pt modelId="{5AAE0B2B-BD5B-453B-8BA5-7DD2A9506964}">
      <dgm:prSet phldrT="[Text]"/>
      <dgm:spPr/>
      <dgm:t>
        <a:bodyPr/>
        <a:lstStyle/>
        <a:p>
          <a:pPr algn="ctr"/>
          <a:r>
            <a:rPr lang="en-US" dirty="0" smtClean="0"/>
            <a:t>Emotional </a:t>
          </a:r>
          <a:endParaRPr lang="en-US" dirty="0"/>
        </a:p>
      </dgm:t>
    </dgm:pt>
    <dgm:pt modelId="{30A116B8-6BBB-4209-A08A-C528EA363148}" type="parTrans" cxnId="{C2807F2A-6836-4E9B-AB87-DD90B2C1A7DD}">
      <dgm:prSet/>
      <dgm:spPr/>
      <dgm:t>
        <a:bodyPr/>
        <a:lstStyle/>
        <a:p>
          <a:endParaRPr lang="en-US"/>
        </a:p>
      </dgm:t>
    </dgm:pt>
    <dgm:pt modelId="{75764EED-0B10-40E0-A2D6-2B6171866F70}" type="sibTrans" cxnId="{C2807F2A-6836-4E9B-AB87-DD90B2C1A7DD}">
      <dgm:prSet/>
      <dgm:spPr/>
      <dgm:t>
        <a:bodyPr/>
        <a:lstStyle/>
        <a:p>
          <a:endParaRPr lang="en-US"/>
        </a:p>
      </dgm:t>
    </dgm:pt>
    <dgm:pt modelId="{C53CAFCD-8D28-4A1D-85F1-55EBDEB3D8ED}">
      <dgm:prSet phldrT="[Text]"/>
      <dgm:spPr/>
      <dgm:t>
        <a:bodyPr/>
        <a:lstStyle/>
        <a:p>
          <a:pPr algn="ctr"/>
          <a:r>
            <a:rPr lang="en-US" dirty="0" smtClean="0"/>
            <a:t>Situational</a:t>
          </a:r>
          <a:endParaRPr lang="en-US" dirty="0"/>
        </a:p>
      </dgm:t>
    </dgm:pt>
    <dgm:pt modelId="{5A5E244F-00C0-44D7-B573-FFFAE2938877}" type="parTrans" cxnId="{C4BF149D-C707-4E2F-B6BD-8B9A3349E792}">
      <dgm:prSet/>
      <dgm:spPr/>
      <dgm:t>
        <a:bodyPr/>
        <a:lstStyle/>
        <a:p>
          <a:endParaRPr lang="en-US"/>
        </a:p>
      </dgm:t>
    </dgm:pt>
    <dgm:pt modelId="{09D7133A-BB7B-428C-99BF-DB9916712F6B}" type="sibTrans" cxnId="{C4BF149D-C707-4E2F-B6BD-8B9A3349E792}">
      <dgm:prSet/>
      <dgm:spPr/>
      <dgm:t>
        <a:bodyPr/>
        <a:lstStyle/>
        <a:p>
          <a:endParaRPr lang="en-US"/>
        </a:p>
      </dgm:t>
    </dgm:pt>
    <dgm:pt modelId="{FB17226B-43C6-4E5D-BDF6-6861AA60B844}">
      <dgm:prSet phldrT="[Text]"/>
      <dgm:spPr/>
      <dgm:t>
        <a:bodyPr/>
        <a:lstStyle/>
        <a:p>
          <a:pPr algn="ctr"/>
          <a:r>
            <a:rPr lang="en-US" dirty="0" smtClean="0"/>
            <a:t>Belief that abuser will change (that she can help)</a:t>
          </a:r>
          <a:endParaRPr lang="en-US" dirty="0"/>
        </a:p>
      </dgm:t>
    </dgm:pt>
    <dgm:pt modelId="{FF262659-EBDD-4CF3-A6E7-5C0A1B33784E}" type="parTrans" cxnId="{2A682814-92BC-44B1-B135-479FE837D9EB}">
      <dgm:prSet/>
      <dgm:spPr/>
      <dgm:t>
        <a:bodyPr/>
        <a:lstStyle/>
        <a:p>
          <a:endParaRPr lang="en-US"/>
        </a:p>
      </dgm:t>
    </dgm:pt>
    <dgm:pt modelId="{C72A1919-A930-46E2-B86F-5471691B5B55}" type="sibTrans" cxnId="{2A682814-92BC-44B1-B135-479FE837D9EB}">
      <dgm:prSet/>
      <dgm:spPr/>
      <dgm:t>
        <a:bodyPr/>
        <a:lstStyle/>
        <a:p>
          <a:endParaRPr lang="en-US"/>
        </a:p>
      </dgm:t>
    </dgm:pt>
    <dgm:pt modelId="{2F64B9F5-6CB2-4D37-9FE8-1F1E411DE17D}">
      <dgm:prSet phldrT="[Text]"/>
      <dgm:spPr/>
      <dgm:t>
        <a:bodyPr/>
        <a:lstStyle/>
        <a:p>
          <a:pPr algn="ctr"/>
          <a:r>
            <a:rPr lang="en-US" dirty="0" smtClean="0"/>
            <a:t>Feeling responsible to keep marriage intact</a:t>
          </a:r>
          <a:endParaRPr lang="en-US" dirty="0"/>
        </a:p>
      </dgm:t>
    </dgm:pt>
    <dgm:pt modelId="{2EF009E7-D5B2-4DC3-B36B-2785C8F37458}" type="parTrans" cxnId="{F750DC6A-56A6-4088-93DD-D6D8AA5840CA}">
      <dgm:prSet/>
      <dgm:spPr/>
      <dgm:t>
        <a:bodyPr/>
        <a:lstStyle/>
        <a:p>
          <a:endParaRPr lang="en-US"/>
        </a:p>
      </dgm:t>
    </dgm:pt>
    <dgm:pt modelId="{0961D9B9-4F8B-4CEE-88E4-7E980D8D6D33}" type="sibTrans" cxnId="{F750DC6A-56A6-4088-93DD-D6D8AA5840CA}">
      <dgm:prSet/>
      <dgm:spPr/>
      <dgm:t>
        <a:bodyPr/>
        <a:lstStyle/>
        <a:p>
          <a:endParaRPr lang="en-US"/>
        </a:p>
      </dgm:t>
    </dgm:pt>
    <dgm:pt modelId="{B0AFE491-A8A1-4F7D-9331-D0282C0C727F}">
      <dgm:prSet phldrT="[Text]"/>
      <dgm:spPr/>
      <dgm:t>
        <a:bodyPr/>
        <a:lstStyle/>
        <a:p>
          <a:pPr algn="ctr"/>
          <a:r>
            <a:rPr lang="en-US" dirty="0" smtClean="0"/>
            <a:t>Attachment to partner</a:t>
          </a:r>
          <a:endParaRPr lang="en-US" dirty="0"/>
        </a:p>
      </dgm:t>
    </dgm:pt>
    <dgm:pt modelId="{145ACE8D-B356-4D6B-8D47-F2BDAA011EE6}" type="parTrans" cxnId="{E47A2AF6-2102-47E1-8D2E-CBEEA33F8E27}">
      <dgm:prSet/>
      <dgm:spPr/>
      <dgm:t>
        <a:bodyPr/>
        <a:lstStyle/>
        <a:p>
          <a:endParaRPr lang="en-US"/>
        </a:p>
      </dgm:t>
    </dgm:pt>
    <dgm:pt modelId="{407B2312-E379-4BCF-9CA1-9D549B14EFD0}" type="sibTrans" cxnId="{E47A2AF6-2102-47E1-8D2E-CBEEA33F8E27}">
      <dgm:prSet/>
      <dgm:spPr/>
      <dgm:t>
        <a:bodyPr/>
        <a:lstStyle/>
        <a:p>
          <a:endParaRPr lang="en-US"/>
        </a:p>
      </dgm:t>
    </dgm:pt>
    <dgm:pt modelId="{78074555-02A8-4503-8CAE-31CA0BE11C6C}">
      <dgm:prSet phldrT="[Text]"/>
      <dgm:spPr/>
      <dgm:t>
        <a:bodyPr/>
        <a:lstStyle/>
        <a:p>
          <a:pPr algn="ctr"/>
          <a:r>
            <a:rPr lang="en-US" dirty="0" smtClean="0"/>
            <a:t>Wanting children to have a father</a:t>
          </a:r>
          <a:endParaRPr lang="en-US" dirty="0"/>
        </a:p>
      </dgm:t>
    </dgm:pt>
    <dgm:pt modelId="{89423E47-4EE0-47F8-96EA-6B3FE10219E2}" type="parTrans" cxnId="{805D0B5B-4AE2-4AAD-B521-E387CD4CC738}">
      <dgm:prSet/>
      <dgm:spPr/>
      <dgm:t>
        <a:bodyPr/>
        <a:lstStyle/>
        <a:p>
          <a:endParaRPr lang="en-US"/>
        </a:p>
      </dgm:t>
    </dgm:pt>
    <dgm:pt modelId="{E3CF7363-0DDB-4512-BCD7-CC364F436074}" type="sibTrans" cxnId="{805D0B5B-4AE2-4AAD-B521-E387CD4CC738}">
      <dgm:prSet/>
      <dgm:spPr/>
      <dgm:t>
        <a:bodyPr/>
        <a:lstStyle/>
        <a:p>
          <a:endParaRPr lang="en-US"/>
        </a:p>
      </dgm:t>
    </dgm:pt>
    <dgm:pt modelId="{2ED8D186-D3B1-4BA3-BE2E-48361F09AE2E}">
      <dgm:prSet phldrT="[Text]"/>
      <dgm:spPr/>
      <dgm:t>
        <a:bodyPr/>
        <a:lstStyle/>
        <a:p>
          <a:pPr algn="ctr"/>
          <a:r>
            <a:rPr lang="en-US" dirty="0" smtClean="0"/>
            <a:t>Feeling responsible for the abuse</a:t>
          </a:r>
          <a:endParaRPr lang="en-US" dirty="0"/>
        </a:p>
      </dgm:t>
    </dgm:pt>
    <dgm:pt modelId="{0A93017F-2934-4CF4-BE36-CBCE53D11A40}" type="parTrans" cxnId="{2149160E-8660-4182-B1E2-5EFD46D4BB7C}">
      <dgm:prSet/>
      <dgm:spPr/>
      <dgm:t>
        <a:bodyPr/>
        <a:lstStyle/>
        <a:p>
          <a:endParaRPr lang="en-US"/>
        </a:p>
      </dgm:t>
    </dgm:pt>
    <dgm:pt modelId="{1F9B74D9-AE06-4D74-8991-DF0482D50F9D}" type="sibTrans" cxnId="{2149160E-8660-4182-B1E2-5EFD46D4BB7C}">
      <dgm:prSet/>
      <dgm:spPr/>
      <dgm:t>
        <a:bodyPr/>
        <a:lstStyle/>
        <a:p>
          <a:endParaRPr lang="en-US"/>
        </a:p>
      </dgm:t>
    </dgm:pt>
    <dgm:pt modelId="{11CE395E-EC0A-4B3D-970C-4F32E56B0DF8}">
      <dgm:prSet phldrT="[Text]"/>
      <dgm:spPr/>
      <dgm:t>
        <a:bodyPr/>
        <a:lstStyle/>
        <a:p>
          <a:pPr algn="ctr"/>
          <a:r>
            <a:rPr lang="en-US" dirty="0" smtClean="0"/>
            <a:t>Feeling hopeless , trapped</a:t>
          </a:r>
          <a:endParaRPr lang="en-US" dirty="0"/>
        </a:p>
      </dgm:t>
    </dgm:pt>
    <dgm:pt modelId="{80E777EC-2729-40D5-974A-0CA83FE94CC3}" type="parTrans" cxnId="{3DD4E797-BBE5-41B8-83F0-6E0E273ED5EC}">
      <dgm:prSet/>
      <dgm:spPr/>
      <dgm:t>
        <a:bodyPr/>
        <a:lstStyle/>
        <a:p>
          <a:endParaRPr lang="en-US"/>
        </a:p>
      </dgm:t>
    </dgm:pt>
    <dgm:pt modelId="{751DADCA-F26C-4AFA-8EF2-8EF6B9615DC5}" type="sibTrans" cxnId="{3DD4E797-BBE5-41B8-83F0-6E0E273ED5EC}">
      <dgm:prSet/>
      <dgm:spPr/>
      <dgm:t>
        <a:bodyPr/>
        <a:lstStyle/>
        <a:p>
          <a:endParaRPr lang="en-US"/>
        </a:p>
      </dgm:t>
    </dgm:pt>
    <dgm:pt modelId="{6C7BE98C-DCC2-4755-A48D-A8E791A0C4DB}">
      <dgm:prSet phldrT="[Text]"/>
      <dgm:spPr/>
      <dgm:t>
        <a:bodyPr/>
        <a:lstStyle/>
        <a:p>
          <a:pPr algn="ctr"/>
          <a:r>
            <a:rPr lang="en-US" dirty="0" smtClean="0"/>
            <a:t>Fear that abuser will kill her if she leaves</a:t>
          </a:r>
          <a:endParaRPr lang="en-US" dirty="0"/>
        </a:p>
      </dgm:t>
    </dgm:pt>
    <dgm:pt modelId="{E1E5F394-F1CA-4850-9C34-1490ADD61E70}" type="parTrans" cxnId="{8034D4BA-DDCD-450D-88EE-9943EB7F93B7}">
      <dgm:prSet/>
      <dgm:spPr/>
      <dgm:t>
        <a:bodyPr/>
        <a:lstStyle/>
        <a:p>
          <a:endParaRPr lang="en-US"/>
        </a:p>
      </dgm:t>
    </dgm:pt>
    <dgm:pt modelId="{AA62C14E-D38E-4FAB-A85B-7C00F9A4A6A6}" type="sibTrans" cxnId="{8034D4BA-DDCD-450D-88EE-9943EB7F93B7}">
      <dgm:prSet/>
      <dgm:spPr/>
      <dgm:t>
        <a:bodyPr/>
        <a:lstStyle/>
        <a:p>
          <a:endParaRPr lang="en-US"/>
        </a:p>
      </dgm:t>
    </dgm:pt>
    <dgm:pt modelId="{13B49E5D-1370-4FC2-A76D-DB65A674CE9C}">
      <dgm:prSet phldrT="[Text]"/>
      <dgm:spPr/>
      <dgm:t>
        <a:bodyPr/>
        <a:lstStyle/>
        <a:p>
          <a:pPr algn="ctr"/>
          <a:r>
            <a:rPr lang="en-US" dirty="0" smtClean="0"/>
            <a:t>Nowhere safe to go</a:t>
          </a:r>
          <a:endParaRPr lang="en-US" dirty="0"/>
        </a:p>
      </dgm:t>
    </dgm:pt>
    <dgm:pt modelId="{24926A23-3C7F-44B0-A157-375EBD615027}" type="parTrans" cxnId="{9A0EE08F-ED85-4338-8BBC-87663DC84706}">
      <dgm:prSet/>
      <dgm:spPr/>
      <dgm:t>
        <a:bodyPr/>
        <a:lstStyle/>
        <a:p>
          <a:endParaRPr lang="en-US"/>
        </a:p>
      </dgm:t>
    </dgm:pt>
    <dgm:pt modelId="{3DE32B84-32A4-412D-BEDC-0F766C3D93CA}" type="sibTrans" cxnId="{9A0EE08F-ED85-4338-8BBC-87663DC84706}">
      <dgm:prSet/>
      <dgm:spPr/>
      <dgm:t>
        <a:bodyPr/>
        <a:lstStyle/>
        <a:p>
          <a:endParaRPr lang="en-US"/>
        </a:p>
      </dgm:t>
    </dgm:pt>
    <dgm:pt modelId="{4D47DB21-B35C-4779-9F70-4DEA937A63E5}">
      <dgm:prSet phldrT="[Text]"/>
      <dgm:spPr/>
      <dgm:t>
        <a:bodyPr/>
        <a:lstStyle/>
        <a:p>
          <a:pPr algn="ctr"/>
          <a:r>
            <a:rPr lang="en-US" dirty="0" smtClean="0"/>
            <a:t>Social isolation</a:t>
          </a:r>
          <a:endParaRPr lang="en-US" dirty="0"/>
        </a:p>
      </dgm:t>
    </dgm:pt>
    <dgm:pt modelId="{B7D54721-09DC-433E-8BE0-C9B94434C7C5}" type="parTrans" cxnId="{5B380CC9-F33C-43BD-858D-3591E540E452}">
      <dgm:prSet/>
      <dgm:spPr/>
      <dgm:t>
        <a:bodyPr/>
        <a:lstStyle/>
        <a:p>
          <a:endParaRPr lang="en-US"/>
        </a:p>
      </dgm:t>
    </dgm:pt>
    <dgm:pt modelId="{63E7CDE3-7BE1-47FC-B11A-B9658EE043D1}" type="sibTrans" cxnId="{5B380CC9-F33C-43BD-858D-3591E540E452}">
      <dgm:prSet/>
      <dgm:spPr/>
      <dgm:t>
        <a:bodyPr/>
        <a:lstStyle/>
        <a:p>
          <a:endParaRPr lang="en-US"/>
        </a:p>
      </dgm:t>
    </dgm:pt>
    <dgm:pt modelId="{56FAB58E-FADB-4AB4-B0EA-BA88995D49E6}">
      <dgm:prSet phldrT="[Text]"/>
      <dgm:spPr/>
      <dgm:t>
        <a:bodyPr/>
        <a:lstStyle/>
        <a:p>
          <a:pPr algn="ctr"/>
          <a:r>
            <a:rPr lang="en-US" dirty="0" smtClean="0"/>
            <a:t>Financial and other dependence on abuser</a:t>
          </a:r>
          <a:endParaRPr lang="en-US" dirty="0"/>
        </a:p>
      </dgm:t>
    </dgm:pt>
    <dgm:pt modelId="{877EA092-A86B-4A7D-9897-287A8F3939B7}" type="parTrans" cxnId="{AB96002C-BF4A-4FF8-BB68-D33062951287}">
      <dgm:prSet/>
      <dgm:spPr/>
      <dgm:t>
        <a:bodyPr/>
        <a:lstStyle/>
        <a:p>
          <a:endParaRPr lang="en-US"/>
        </a:p>
      </dgm:t>
    </dgm:pt>
    <dgm:pt modelId="{3C0467D5-E002-40F7-AA4D-F91CBE00C354}" type="sibTrans" cxnId="{AB96002C-BF4A-4FF8-BB68-D33062951287}">
      <dgm:prSet/>
      <dgm:spPr/>
      <dgm:t>
        <a:bodyPr/>
        <a:lstStyle/>
        <a:p>
          <a:endParaRPr lang="en-US"/>
        </a:p>
      </dgm:t>
    </dgm:pt>
    <dgm:pt modelId="{7E8459C5-F0A6-48D0-86DD-B15379CFB3B3}">
      <dgm:prSet phldrT="[Text]"/>
      <dgm:spPr/>
      <dgm:t>
        <a:bodyPr/>
        <a:lstStyle/>
        <a:p>
          <a:pPr algn="ctr"/>
          <a:r>
            <a:rPr lang="en-US" dirty="0" smtClean="0"/>
            <a:t>Family and community pressure</a:t>
          </a:r>
          <a:endParaRPr lang="en-US" dirty="0"/>
        </a:p>
      </dgm:t>
    </dgm:pt>
    <dgm:pt modelId="{D641B0DB-BDD0-48D0-8C29-D61F49954299}" type="parTrans" cxnId="{EEEB0AE3-0EED-4BE3-822F-73BE028D1421}">
      <dgm:prSet/>
      <dgm:spPr/>
      <dgm:t>
        <a:bodyPr/>
        <a:lstStyle/>
        <a:p>
          <a:endParaRPr lang="en-US"/>
        </a:p>
      </dgm:t>
    </dgm:pt>
    <dgm:pt modelId="{B974E7A8-4C74-4422-BABC-4C4F3ADFDD24}" type="sibTrans" cxnId="{EEEB0AE3-0EED-4BE3-822F-73BE028D1421}">
      <dgm:prSet/>
      <dgm:spPr/>
      <dgm:t>
        <a:bodyPr/>
        <a:lstStyle/>
        <a:p>
          <a:endParaRPr lang="en-US"/>
        </a:p>
      </dgm:t>
    </dgm:pt>
    <dgm:pt modelId="{093F335B-C3F4-4A77-8FD9-72E3F50B0E1F}">
      <dgm:prSet phldrT="[Text]"/>
      <dgm:spPr/>
      <dgm:t>
        <a:bodyPr/>
        <a:lstStyle/>
        <a:p>
          <a:pPr algn="ctr"/>
          <a:r>
            <a:rPr lang="en-US" dirty="0" smtClean="0"/>
            <a:t>Fear about lack of skills (English, job)</a:t>
          </a:r>
          <a:endParaRPr lang="en-US" dirty="0"/>
        </a:p>
      </dgm:t>
    </dgm:pt>
    <dgm:pt modelId="{221B0498-04DB-4F2B-8506-E8AFF81CF07A}" type="parTrans" cxnId="{E62A60EE-8CC1-444B-BFAA-2BDFF48E6A61}">
      <dgm:prSet/>
      <dgm:spPr/>
      <dgm:t>
        <a:bodyPr/>
        <a:lstStyle/>
        <a:p>
          <a:endParaRPr lang="en-US"/>
        </a:p>
      </dgm:t>
    </dgm:pt>
    <dgm:pt modelId="{937A775B-EEA5-4146-8F66-73951A6F4AAD}" type="sibTrans" cxnId="{E62A60EE-8CC1-444B-BFAA-2BDFF48E6A61}">
      <dgm:prSet/>
      <dgm:spPr/>
      <dgm:t>
        <a:bodyPr/>
        <a:lstStyle/>
        <a:p>
          <a:endParaRPr lang="en-US"/>
        </a:p>
      </dgm:t>
    </dgm:pt>
    <dgm:pt modelId="{15972AAE-3E27-461E-88D2-2CDB83854712}">
      <dgm:prSet phldrT="[Text]"/>
      <dgm:spPr/>
      <dgm:t>
        <a:bodyPr/>
        <a:lstStyle/>
        <a:p>
          <a:pPr algn="ctr"/>
          <a:r>
            <a:rPr lang="en-US" dirty="0" smtClean="0"/>
            <a:t>Unaware that help is available</a:t>
          </a:r>
          <a:endParaRPr lang="en-US" dirty="0"/>
        </a:p>
      </dgm:t>
    </dgm:pt>
    <dgm:pt modelId="{7DBA8D7F-1D1E-4B04-B40F-2EDA9AA14A24}" type="parTrans" cxnId="{9F4A14B1-5745-47CF-B9E5-896AA4B4211C}">
      <dgm:prSet/>
      <dgm:spPr/>
      <dgm:t>
        <a:bodyPr/>
        <a:lstStyle/>
        <a:p>
          <a:endParaRPr lang="en-US"/>
        </a:p>
      </dgm:t>
    </dgm:pt>
    <dgm:pt modelId="{1F077B6B-BAAA-4A83-8BE9-3EEC92C8E000}" type="sibTrans" cxnId="{9F4A14B1-5745-47CF-B9E5-896AA4B4211C}">
      <dgm:prSet/>
      <dgm:spPr/>
      <dgm:t>
        <a:bodyPr/>
        <a:lstStyle/>
        <a:p>
          <a:endParaRPr lang="en-US"/>
        </a:p>
      </dgm:t>
    </dgm:pt>
    <dgm:pt modelId="{5CBF8D7C-64A2-4F05-97FC-E23D7729D82E}">
      <dgm:prSet phldrT="[Text]"/>
      <dgm:spPr/>
      <dgm:t>
        <a:bodyPr/>
        <a:lstStyle/>
        <a:p>
          <a:pPr algn="ctr"/>
          <a:r>
            <a:rPr lang="en-US" dirty="0" smtClean="0"/>
            <a:t>Fear of law enforcement</a:t>
          </a:r>
          <a:endParaRPr lang="en-US" dirty="0"/>
        </a:p>
      </dgm:t>
    </dgm:pt>
    <dgm:pt modelId="{443280C7-05BE-4942-A9B1-32C93F427916}" type="parTrans" cxnId="{43374FF0-33AC-48C2-9AF5-0AD4E90624AF}">
      <dgm:prSet/>
      <dgm:spPr/>
      <dgm:t>
        <a:bodyPr/>
        <a:lstStyle/>
        <a:p>
          <a:endParaRPr lang="en-US"/>
        </a:p>
      </dgm:t>
    </dgm:pt>
    <dgm:pt modelId="{B8E3CD70-9AC4-4630-BA71-81653C05D3B6}" type="sibTrans" cxnId="{43374FF0-33AC-48C2-9AF5-0AD4E90624AF}">
      <dgm:prSet/>
      <dgm:spPr/>
      <dgm:t>
        <a:bodyPr/>
        <a:lstStyle/>
        <a:p>
          <a:endParaRPr lang="en-US"/>
        </a:p>
      </dgm:t>
    </dgm:pt>
    <dgm:pt modelId="{ACD35E7D-E3A4-4589-B447-F3E79101EEF8}" type="pres">
      <dgm:prSet presAssocID="{E75C81B7-029D-4702-98DE-16390D4770F7}" presName="compositeShape" presStyleCnt="0">
        <dgm:presLayoutVars>
          <dgm:chMax val="7"/>
          <dgm:dir/>
          <dgm:resizeHandles val="exact"/>
        </dgm:presLayoutVars>
      </dgm:prSet>
      <dgm:spPr/>
    </dgm:pt>
    <dgm:pt modelId="{0975BAE0-5225-4F03-A256-F17C4AFE094B}" type="pres">
      <dgm:prSet presAssocID="{5AAE0B2B-BD5B-453B-8BA5-7DD2A9506964}" presName="circ1" presStyleLbl="vennNode1" presStyleIdx="0" presStyleCnt="2"/>
      <dgm:spPr/>
      <dgm:t>
        <a:bodyPr/>
        <a:lstStyle/>
        <a:p>
          <a:endParaRPr lang="en-US"/>
        </a:p>
      </dgm:t>
    </dgm:pt>
    <dgm:pt modelId="{5606DAE1-A376-4341-9151-F578C30DFC55}" type="pres">
      <dgm:prSet presAssocID="{5AAE0B2B-BD5B-453B-8BA5-7DD2A9506964}" presName="circ1Tx" presStyleLbl="revTx" presStyleIdx="0" presStyleCnt="0">
        <dgm:presLayoutVars>
          <dgm:chMax val="0"/>
          <dgm:chPref val="0"/>
          <dgm:bulletEnabled val="1"/>
        </dgm:presLayoutVars>
      </dgm:prSet>
      <dgm:spPr/>
      <dgm:t>
        <a:bodyPr/>
        <a:lstStyle/>
        <a:p>
          <a:endParaRPr lang="en-US"/>
        </a:p>
      </dgm:t>
    </dgm:pt>
    <dgm:pt modelId="{E0C53DB2-0443-4E41-897E-1A96E2BA30D3}" type="pres">
      <dgm:prSet presAssocID="{C53CAFCD-8D28-4A1D-85F1-55EBDEB3D8ED}" presName="circ2" presStyleLbl="vennNode1" presStyleIdx="1" presStyleCnt="2"/>
      <dgm:spPr/>
      <dgm:t>
        <a:bodyPr/>
        <a:lstStyle/>
        <a:p>
          <a:endParaRPr lang="en-US"/>
        </a:p>
      </dgm:t>
    </dgm:pt>
    <dgm:pt modelId="{4933EBB7-C2A8-48A2-98F1-1F68DBF35FF1}" type="pres">
      <dgm:prSet presAssocID="{C53CAFCD-8D28-4A1D-85F1-55EBDEB3D8ED}" presName="circ2Tx" presStyleLbl="revTx" presStyleIdx="0" presStyleCnt="0">
        <dgm:presLayoutVars>
          <dgm:chMax val="0"/>
          <dgm:chPref val="0"/>
          <dgm:bulletEnabled val="1"/>
        </dgm:presLayoutVars>
      </dgm:prSet>
      <dgm:spPr/>
      <dgm:t>
        <a:bodyPr/>
        <a:lstStyle/>
        <a:p>
          <a:endParaRPr lang="en-US"/>
        </a:p>
      </dgm:t>
    </dgm:pt>
  </dgm:ptLst>
  <dgm:cxnLst>
    <dgm:cxn modelId="{8041687F-C120-4C91-8E92-52079482F685}" type="presOf" srcId="{56FAB58E-FADB-4AB4-B0EA-BA88995D49E6}" destId="{4933EBB7-C2A8-48A2-98F1-1F68DBF35FF1}" srcOrd="1" destOrd="3" presId="urn:microsoft.com/office/officeart/2005/8/layout/venn1"/>
    <dgm:cxn modelId="{4DA84504-9B79-4BB8-A07C-88854AC3E25E}" type="presOf" srcId="{2ED8D186-D3B1-4BA3-BE2E-48361F09AE2E}" destId="{5606DAE1-A376-4341-9151-F578C30DFC55}" srcOrd="1" destOrd="5" presId="urn:microsoft.com/office/officeart/2005/8/layout/venn1"/>
    <dgm:cxn modelId="{5B380CC9-F33C-43BD-858D-3591E540E452}" srcId="{C53CAFCD-8D28-4A1D-85F1-55EBDEB3D8ED}" destId="{4D47DB21-B35C-4779-9F70-4DEA937A63E5}" srcOrd="1" destOrd="0" parTransId="{B7D54721-09DC-433E-8BE0-C9B94434C7C5}" sibTransId="{63E7CDE3-7BE1-47FC-B11A-B9658EE043D1}"/>
    <dgm:cxn modelId="{AB96002C-BF4A-4FF8-BB68-D33062951287}" srcId="{C53CAFCD-8D28-4A1D-85F1-55EBDEB3D8ED}" destId="{56FAB58E-FADB-4AB4-B0EA-BA88995D49E6}" srcOrd="2" destOrd="0" parTransId="{877EA092-A86B-4A7D-9897-287A8F3939B7}" sibTransId="{3C0467D5-E002-40F7-AA4D-F91CBE00C354}"/>
    <dgm:cxn modelId="{D0ADC242-29F6-4B78-B9B1-EEA495F698A3}" type="presOf" srcId="{6C7BE98C-DCC2-4755-A48D-A8E791A0C4DB}" destId="{5606DAE1-A376-4341-9151-F578C30DFC55}" srcOrd="1" destOrd="7" presId="urn:microsoft.com/office/officeart/2005/8/layout/venn1"/>
    <dgm:cxn modelId="{7E00970D-3C7C-450A-BA86-A8654F4DF8DF}" type="presOf" srcId="{78074555-02A8-4503-8CAE-31CA0BE11C6C}" destId="{0975BAE0-5225-4F03-A256-F17C4AFE094B}" srcOrd="0" destOrd="4" presId="urn:microsoft.com/office/officeart/2005/8/layout/venn1"/>
    <dgm:cxn modelId="{3FC84344-E7AC-4ABC-9517-031DC2F0746E}" type="presOf" srcId="{FB17226B-43C6-4E5D-BDF6-6861AA60B844}" destId="{5606DAE1-A376-4341-9151-F578C30DFC55}" srcOrd="1" destOrd="1" presId="urn:microsoft.com/office/officeart/2005/8/layout/venn1"/>
    <dgm:cxn modelId="{2149160E-8660-4182-B1E2-5EFD46D4BB7C}" srcId="{5AAE0B2B-BD5B-453B-8BA5-7DD2A9506964}" destId="{2ED8D186-D3B1-4BA3-BE2E-48361F09AE2E}" srcOrd="4" destOrd="0" parTransId="{0A93017F-2934-4CF4-BE36-CBCE53D11A40}" sibTransId="{1F9B74D9-AE06-4D74-8991-DF0482D50F9D}"/>
    <dgm:cxn modelId="{9260D945-598B-4DAD-8760-61121CB83B72}" type="presOf" srcId="{2ED8D186-D3B1-4BA3-BE2E-48361F09AE2E}" destId="{0975BAE0-5225-4F03-A256-F17C4AFE094B}" srcOrd="0" destOrd="5" presId="urn:microsoft.com/office/officeart/2005/8/layout/venn1"/>
    <dgm:cxn modelId="{3F4D3B2F-C177-4EC4-85DA-072723ABF2B6}" type="presOf" srcId="{C53CAFCD-8D28-4A1D-85F1-55EBDEB3D8ED}" destId="{E0C53DB2-0443-4E41-897E-1A96E2BA30D3}" srcOrd="0" destOrd="0" presId="urn:microsoft.com/office/officeart/2005/8/layout/venn1"/>
    <dgm:cxn modelId="{F2EB3F7B-A7E2-4204-BE4C-D859E36025D1}" type="presOf" srcId="{7E8459C5-F0A6-48D0-86DD-B15379CFB3B3}" destId="{E0C53DB2-0443-4E41-897E-1A96E2BA30D3}" srcOrd="0" destOrd="4" presId="urn:microsoft.com/office/officeart/2005/8/layout/venn1"/>
    <dgm:cxn modelId="{C766DAE0-2072-440D-88C5-9978FFF58A9E}" type="presOf" srcId="{6C7BE98C-DCC2-4755-A48D-A8E791A0C4DB}" destId="{0975BAE0-5225-4F03-A256-F17C4AFE094B}" srcOrd="0" destOrd="7" presId="urn:microsoft.com/office/officeart/2005/8/layout/venn1"/>
    <dgm:cxn modelId="{F750DC6A-56A6-4088-93DD-D6D8AA5840CA}" srcId="{5AAE0B2B-BD5B-453B-8BA5-7DD2A9506964}" destId="{2F64B9F5-6CB2-4D37-9FE8-1F1E411DE17D}" srcOrd="1" destOrd="0" parTransId="{2EF009E7-D5B2-4DC3-B36B-2785C8F37458}" sibTransId="{0961D9B9-4F8B-4CEE-88E4-7E980D8D6D33}"/>
    <dgm:cxn modelId="{E9018E09-946A-41C7-AB2B-4CE5F9D3A678}" type="presOf" srcId="{4D47DB21-B35C-4779-9F70-4DEA937A63E5}" destId="{E0C53DB2-0443-4E41-897E-1A96E2BA30D3}" srcOrd="0" destOrd="2" presId="urn:microsoft.com/office/officeart/2005/8/layout/venn1"/>
    <dgm:cxn modelId="{6B54BA4C-38D9-4567-A1CA-F0274CA9130F}" type="presOf" srcId="{2F64B9F5-6CB2-4D37-9FE8-1F1E411DE17D}" destId="{5606DAE1-A376-4341-9151-F578C30DFC55}" srcOrd="1" destOrd="2" presId="urn:microsoft.com/office/officeart/2005/8/layout/venn1"/>
    <dgm:cxn modelId="{56DE9ED9-2518-49BE-A2B8-7982422B4B7A}" type="presOf" srcId="{5AAE0B2B-BD5B-453B-8BA5-7DD2A9506964}" destId="{0975BAE0-5225-4F03-A256-F17C4AFE094B}" srcOrd="0" destOrd="0" presId="urn:microsoft.com/office/officeart/2005/8/layout/venn1"/>
    <dgm:cxn modelId="{3DD4E797-BBE5-41B8-83F0-6E0E273ED5EC}" srcId="{5AAE0B2B-BD5B-453B-8BA5-7DD2A9506964}" destId="{11CE395E-EC0A-4B3D-970C-4F32E56B0DF8}" srcOrd="5" destOrd="0" parTransId="{80E777EC-2729-40D5-974A-0CA83FE94CC3}" sibTransId="{751DADCA-F26C-4AFA-8EF2-8EF6B9615DC5}"/>
    <dgm:cxn modelId="{E314CCAF-1227-44FE-9291-2456A0F777E4}" type="presOf" srcId="{5CBF8D7C-64A2-4F05-97FC-E23D7729D82E}" destId="{E0C53DB2-0443-4E41-897E-1A96E2BA30D3}" srcOrd="0" destOrd="7" presId="urn:microsoft.com/office/officeart/2005/8/layout/venn1"/>
    <dgm:cxn modelId="{6A4A1AB1-4B63-4BCE-9277-AE616AA839A7}" type="presOf" srcId="{5AAE0B2B-BD5B-453B-8BA5-7DD2A9506964}" destId="{5606DAE1-A376-4341-9151-F578C30DFC55}" srcOrd="1" destOrd="0" presId="urn:microsoft.com/office/officeart/2005/8/layout/venn1"/>
    <dgm:cxn modelId="{BE7D776F-1B54-45B8-9AE1-3C509D4F3543}" type="presOf" srcId="{B0AFE491-A8A1-4F7D-9331-D0282C0C727F}" destId="{5606DAE1-A376-4341-9151-F578C30DFC55}" srcOrd="1" destOrd="3" presId="urn:microsoft.com/office/officeart/2005/8/layout/venn1"/>
    <dgm:cxn modelId="{CBE3AB02-6D30-4987-8D3D-ED37334FDC9C}" type="presOf" srcId="{13B49E5D-1370-4FC2-A76D-DB65A674CE9C}" destId="{E0C53DB2-0443-4E41-897E-1A96E2BA30D3}" srcOrd="0" destOrd="1" presId="urn:microsoft.com/office/officeart/2005/8/layout/venn1"/>
    <dgm:cxn modelId="{97A450A9-7681-4F2D-9370-363AB1BD391E}" type="presOf" srcId="{2F64B9F5-6CB2-4D37-9FE8-1F1E411DE17D}" destId="{0975BAE0-5225-4F03-A256-F17C4AFE094B}" srcOrd="0" destOrd="2" presId="urn:microsoft.com/office/officeart/2005/8/layout/venn1"/>
    <dgm:cxn modelId="{2CAE9034-A20C-454E-A740-A77F8678B844}" type="presOf" srcId="{11CE395E-EC0A-4B3D-970C-4F32E56B0DF8}" destId="{0975BAE0-5225-4F03-A256-F17C4AFE094B}" srcOrd="0" destOrd="6" presId="urn:microsoft.com/office/officeart/2005/8/layout/venn1"/>
    <dgm:cxn modelId="{43374FF0-33AC-48C2-9AF5-0AD4E90624AF}" srcId="{C53CAFCD-8D28-4A1D-85F1-55EBDEB3D8ED}" destId="{5CBF8D7C-64A2-4F05-97FC-E23D7729D82E}" srcOrd="6" destOrd="0" parTransId="{443280C7-05BE-4942-A9B1-32C93F427916}" sibTransId="{B8E3CD70-9AC4-4630-BA71-81653C05D3B6}"/>
    <dgm:cxn modelId="{8034D4BA-DDCD-450D-88EE-9943EB7F93B7}" srcId="{5AAE0B2B-BD5B-453B-8BA5-7DD2A9506964}" destId="{6C7BE98C-DCC2-4755-A48D-A8E791A0C4DB}" srcOrd="6" destOrd="0" parTransId="{E1E5F394-F1CA-4850-9C34-1490ADD61E70}" sibTransId="{AA62C14E-D38E-4FAB-A85B-7C00F9A4A6A6}"/>
    <dgm:cxn modelId="{9637BC37-FBDC-4C3A-B3BF-9F20E4AF1C31}" type="presOf" srcId="{E75C81B7-029D-4702-98DE-16390D4770F7}" destId="{ACD35E7D-E3A4-4589-B447-F3E79101EEF8}" srcOrd="0" destOrd="0" presId="urn:microsoft.com/office/officeart/2005/8/layout/venn1"/>
    <dgm:cxn modelId="{C4BF149D-C707-4E2F-B6BD-8B9A3349E792}" srcId="{E75C81B7-029D-4702-98DE-16390D4770F7}" destId="{C53CAFCD-8D28-4A1D-85F1-55EBDEB3D8ED}" srcOrd="1" destOrd="0" parTransId="{5A5E244F-00C0-44D7-B573-FFFAE2938877}" sibTransId="{09D7133A-BB7B-428C-99BF-DB9916712F6B}"/>
    <dgm:cxn modelId="{9A0EE08F-ED85-4338-8BBC-87663DC84706}" srcId="{C53CAFCD-8D28-4A1D-85F1-55EBDEB3D8ED}" destId="{13B49E5D-1370-4FC2-A76D-DB65A674CE9C}" srcOrd="0" destOrd="0" parTransId="{24926A23-3C7F-44B0-A157-375EBD615027}" sibTransId="{3DE32B84-32A4-412D-BEDC-0F766C3D93CA}"/>
    <dgm:cxn modelId="{EEEB0AE3-0EED-4BE3-822F-73BE028D1421}" srcId="{C53CAFCD-8D28-4A1D-85F1-55EBDEB3D8ED}" destId="{7E8459C5-F0A6-48D0-86DD-B15379CFB3B3}" srcOrd="3" destOrd="0" parTransId="{D641B0DB-BDD0-48D0-8C29-D61F49954299}" sibTransId="{B974E7A8-4C74-4422-BABC-4C4F3ADFDD24}"/>
    <dgm:cxn modelId="{C2807F2A-6836-4E9B-AB87-DD90B2C1A7DD}" srcId="{E75C81B7-029D-4702-98DE-16390D4770F7}" destId="{5AAE0B2B-BD5B-453B-8BA5-7DD2A9506964}" srcOrd="0" destOrd="0" parTransId="{30A116B8-6BBB-4209-A08A-C528EA363148}" sibTransId="{75764EED-0B10-40E0-A2D6-2B6171866F70}"/>
    <dgm:cxn modelId="{FED8BA97-B5AE-462C-8116-B5EA878B3A02}" type="presOf" srcId="{4D47DB21-B35C-4779-9F70-4DEA937A63E5}" destId="{4933EBB7-C2A8-48A2-98F1-1F68DBF35FF1}" srcOrd="1" destOrd="2" presId="urn:microsoft.com/office/officeart/2005/8/layout/venn1"/>
    <dgm:cxn modelId="{8EB410A0-CE68-460B-85FA-388F860E2399}" type="presOf" srcId="{5CBF8D7C-64A2-4F05-97FC-E23D7729D82E}" destId="{4933EBB7-C2A8-48A2-98F1-1F68DBF35FF1}" srcOrd="1" destOrd="7" presId="urn:microsoft.com/office/officeart/2005/8/layout/venn1"/>
    <dgm:cxn modelId="{805D0B5B-4AE2-4AAD-B521-E387CD4CC738}" srcId="{5AAE0B2B-BD5B-453B-8BA5-7DD2A9506964}" destId="{78074555-02A8-4503-8CAE-31CA0BE11C6C}" srcOrd="3" destOrd="0" parTransId="{89423E47-4EE0-47F8-96EA-6B3FE10219E2}" sibTransId="{E3CF7363-0DDB-4512-BCD7-CC364F436074}"/>
    <dgm:cxn modelId="{2C5305BD-2611-4639-8167-C2A67E985AD8}" type="presOf" srcId="{56FAB58E-FADB-4AB4-B0EA-BA88995D49E6}" destId="{E0C53DB2-0443-4E41-897E-1A96E2BA30D3}" srcOrd="0" destOrd="3" presId="urn:microsoft.com/office/officeart/2005/8/layout/venn1"/>
    <dgm:cxn modelId="{60F10E7E-0502-4FFB-A810-6A7B9ACE43AA}" type="presOf" srcId="{15972AAE-3E27-461E-88D2-2CDB83854712}" destId="{4933EBB7-C2A8-48A2-98F1-1F68DBF35FF1}" srcOrd="1" destOrd="6" presId="urn:microsoft.com/office/officeart/2005/8/layout/venn1"/>
    <dgm:cxn modelId="{E62A60EE-8CC1-444B-BFAA-2BDFF48E6A61}" srcId="{C53CAFCD-8D28-4A1D-85F1-55EBDEB3D8ED}" destId="{093F335B-C3F4-4A77-8FD9-72E3F50B0E1F}" srcOrd="4" destOrd="0" parTransId="{221B0498-04DB-4F2B-8506-E8AFF81CF07A}" sibTransId="{937A775B-EEA5-4146-8F66-73951A6F4AAD}"/>
    <dgm:cxn modelId="{8B54D687-BCBC-4E88-A5B3-6E5170D37E3F}" type="presOf" srcId="{093F335B-C3F4-4A77-8FD9-72E3F50B0E1F}" destId="{E0C53DB2-0443-4E41-897E-1A96E2BA30D3}" srcOrd="0" destOrd="5" presId="urn:microsoft.com/office/officeart/2005/8/layout/venn1"/>
    <dgm:cxn modelId="{E47A2AF6-2102-47E1-8D2E-CBEEA33F8E27}" srcId="{5AAE0B2B-BD5B-453B-8BA5-7DD2A9506964}" destId="{B0AFE491-A8A1-4F7D-9331-D0282C0C727F}" srcOrd="2" destOrd="0" parTransId="{145ACE8D-B356-4D6B-8D47-F2BDAA011EE6}" sibTransId="{407B2312-E379-4BCF-9CA1-9D549B14EFD0}"/>
    <dgm:cxn modelId="{9F4A14B1-5745-47CF-B9E5-896AA4B4211C}" srcId="{C53CAFCD-8D28-4A1D-85F1-55EBDEB3D8ED}" destId="{15972AAE-3E27-461E-88D2-2CDB83854712}" srcOrd="5" destOrd="0" parTransId="{7DBA8D7F-1D1E-4B04-B40F-2EDA9AA14A24}" sibTransId="{1F077B6B-BAAA-4A83-8BE9-3EEC92C8E000}"/>
    <dgm:cxn modelId="{5C399760-D1C0-4B28-945E-F2A7EEEC13B0}" type="presOf" srcId="{093F335B-C3F4-4A77-8FD9-72E3F50B0E1F}" destId="{4933EBB7-C2A8-48A2-98F1-1F68DBF35FF1}" srcOrd="1" destOrd="5" presId="urn:microsoft.com/office/officeart/2005/8/layout/venn1"/>
    <dgm:cxn modelId="{86B6C826-5829-4801-905F-DEDAFBE0E72A}" type="presOf" srcId="{15972AAE-3E27-461E-88D2-2CDB83854712}" destId="{E0C53DB2-0443-4E41-897E-1A96E2BA30D3}" srcOrd="0" destOrd="6" presId="urn:microsoft.com/office/officeart/2005/8/layout/venn1"/>
    <dgm:cxn modelId="{811E4F0C-2665-4465-8C43-C4C96B6B6D39}" type="presOf" srcId="{7E8459C5-F0A6-48D0-86DD-B15379CFB3B3}" destId="{4933EBB7-C2A8-48A2-98F1-1F68DBF35FF1}" srcOrd="1" destOrd="4" presId="urn:microsoft.com/office/officeart/2005/8/layout/venn1"/>
    <dgm:cxn modelId="{B0A1541D-B082-4786-9307-D06AA4037F55}" type="presOf" srcId="{C53CAFCD-8D28-4A1D-85F1-55EBDEB3D8ED}" destId="{4933EBB7-C2A8-48A2-98F1-1F68DBF35FF1}" srcOrd="1" destOrd="0" presId="urn:microsoft.com/office/officeart/2005/8/layout/venn1"/>
    <dgm:cxn modelId="{2A682814-92BC-44B1-B135-479FE837D9EB}" srcId="{5AAE0B2B-BD5B-453B-8BA5-7DD2A9506964}" destId="{FB17226B-43C6-4E5D-BDF6-6861AA60B844}" srcOrd="0" destOrd="0" parTransId="{FF262659-EBDD-4CF3-A6E7-5C0A1B33784E}" sibTransId="{C72A1919-A930-46E2-B86F-5471691B5B55}"/>
    <dgm:cxn modelId="{2B1A0F79-F55F-4A9C-A59E-1D16080403B7}" type="presOf" srcId="{FB17226B-43C6-4E5D-BDF6-6861AA60B844}" destId="{0975BAE0-5225-4F03-A256-F17C4AFE094B}" srcOrd="0" destOrd="1" presId="urn:microsoft.com/office/officeart/2005/8/layout/venn1"/>
    <dgm:cxn modelId="{CCD889B5-DBC9-48AA-A183-363384545C25}" type="presOf" srcId="{11CE395E-EC0A-4B3D-970C-4F32E56B0DF8}" destId="{5606DAE1-A376-4341-9151-F578C30DFC55}" srcOrd="1" destOrd="6" presId="urn:microsoft.com/office/officeart/2005/8/layout/venn1"/>
    <dgm:cxn modelId="{E650FBF0-C3EB-441D-B7F5-974643898FC8}" type="presOf" srcId="{13B49E5D-1370-4FC2-A76D-DB65A674CE9C}" destId="{4933EBB7-C2A8-48A2-98F1-1F68DBF35FF1}" srcOrd="1" destOrd="1" presId="urn:microsoft.com/office/officeart/2005/8/layout/venn1"/>
    <dgm:cxn modelId="{5137B8D8-580B-444C-8067-91487EF3A845}" type="presOf" srcId="{78074555-02A8-4503-8CAE-31CA0BE11C6C}" destId="{5606DAE1-A376-4341-9151-F578C30DFC55}" srcOrd="1" destOrd="4" presId="urn:microsoft.com/office/officeart/2005/8/layout/venn1"/>
    <dgm:cxn modelId="{3274BFB9-0DBD-4C4A-A6CE-C4B2F5CD4670}" type="presOf" srcId="{B0AFE491-A8A1-4F7D-9331-D0282C0C727F}" destId="{0975BAE0-5225-4F03-A256-F17C4AFE094B}" srcOrd="0" destOrd="3" presId="urn:microsoft.com/office/officeart/2005/8/layout/venn1"/>
    <dgm:cxn modelId="{9CCBA221-264C-4BCE-9E5C-2AC0C1BF23ED}" type="presParOf" srcId="{ACD35E7D-E3A4-4589-B447-F3E79101EEF8}" destId="{0975BAE0-5225-4F03-A256-F17C4AFE094B}" srcOrd="0" destOrd="0" presId="urn:microsoft.com/office/officeart/2005/8/layout/venn1"/>
    <dgm:cxn modelId="{FD539989-1FAC-4A61-B71D-48D86357686B}" type="presParOf" srcId="{ACD35E7D-E3A4-4589-B447-F3E79101EEF8}" destId="{5606DAE1-A376-4341-9151-F578C30DFC55}" srcOrd="1" destOrd="0" presId="urn:microsoft.com/office/officeart/2005/8/layout/venn1"/>
    <dgm:cxn modelId="{DC2EE224-588A-4F36-AE73-A80C95EFD63E}" type="presParOf" srcId="{ACD35E7D-E3A4-4589-B447-F3E79101EEF8}" destId="{E0C53DB2-0443-4E41-897E-1A96E2BA30D3}" srcOrd="2" destOrd="0" presId="urn:microsoft.com/office/officeart/2005/8/layout/venn1"/>
    <dgm:cxn modelId="{F38BDEEC-D61A-4427-A9D3-B751B58E5E39}" type="presParOf" srcId="{ACD35E7D-E3A4-4589-B447-F3E79101EEF8}" destId="{4933EBB7-C2A8-48A2-98F1-1F68DBF35FF1}"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93D235-3E77-48DB-AB3B-F20D3EFDC0F5}"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en-US"/>
        </a:p>
      </dgm:t>
    </dgm:pt>
    <dgm:pt modelId="{BD73D9DC-37B7-4E7B-98D4-BA2A175B4525}">
      <dgm:prSet custT="1"/>
      <dgm:spPr/>
      <dgm:t>
        <a:bodyPr/>
        <a:lstStyle/>
        <a:p>
          <a:pPr rtl="0"/>
          <a:r>
            <a:rPr lang="en-US" sz="1600" dirty="0" smtClean="0">
              <a:solidFill>
                <a:schemeClr val="tx1"/>
              </a:solidFill>
            </a:rPr>
            <a:t>Assess the survivor’s sense of safety </a:t>
          </a:r>
          <a:endParaRPr lang="en-US" sz="1600" dirty="0">
            <a:solidFill>
              <a:schemeClr val="tx1"/>
            </a:solidFill>
          </a:endParaRPr>
        </a:p>
      </dgm:t>
    </dgm:pt>
    <dgm:pt modelId="{9E72D084-0CD7-448A-A408-3A4088F2413C}" type="parTrans" cxnId="{19BC5758-9CE5-4BFE-B973-028D297F5AB2}">
      <dgm:prSet/>
      <dgm:spPr/>
      <dgm:t>
        <a:bodyPr/>
        <a:lstStyle/>
        <a:p>
          <a:endParaRPr lang="en-US"/>
        </a:p>
      </dgm:t>
    </dgm:pt>
    <dgm:pt modelId="{6FA4D358-CA7D-435B-B7F4-3B1142914343}" type="sibTrans" cxnId="{19BC5758-9CE5-4BFE-B973-028D297F5AB2}">
      <dgm:prSet/>
      <dgm:spPr/>
      <dgm:t>
        <a:bodyPr/>
        <a:lstStyle/>
        <a:p>
          <a:endParaRPr lang="en-US"/>
        </a:p>
      </dgm:t>
    </dgm:pt>
    <dgm:pt modelId="{1EE88A56-DC41-4981-9B89-37AD1E071CD3}">
      <dgm:prSet custT="1"/>
      <dgm:spPr/>
      <dgm:t>
        <a:bodyPr/>
        <a:lstStyle/>
        <a:p>
          <a:pPr rtl="0"/>
          <a:r>
            <a:rPr lang="en-US" sz="1800" dirty="0" smtClean="0">
              <a:solidFill>
                <a:schemeClr val="tx1"/>
              </a:solidFill>
            </a:rPr>
            <a:t>Assess risks</a:t>
          </a:r>
          <a:endParaRPr lang="en-US" sz="1800" dirty="0">
            <a:solidFill>
              <a:schemeClr val="tx1"/>
            </a:solidFill>
          </a:endParaRPr>
        </a:p>
      </dgm:t>
    </dgm:pt>
    <dgm:pt modelId="{AA77A413-AD40-4EFF-B00C-78B520AC482E}" type="parTrans" cxnId="{08185479-DC8C-4477-8DA0-5B276697781E}">
      <dgm:prSet/>
      <dgm:spPr/>
      <dgm:t>
        <a:bodyPr/>
        <a:lstStyle/>
        <a:p>
          <a:endParaRPr lang="en-US"/>
        </a:p>
      </dgm:t>
    </dgm:pt>
    <dgm:pt modelId="{4C2DA96B-208F-491C-AA7C-EAB1B6C62A32}" type="sibTrans" cxnId="{08185479-DC8C-4477-8DA0-5B276697781E}">
      <dgm:prSet/>
      <dgm:spPr/>
      <dgm:t>
        <a:bodyPr/>
        <a:lstStyle/>
        <a:p>
          <a:endParaRPr lang="en-US"/>
        </a:p>
      </dgm:t>
    </dgm:pt>
    <dgm:pt modelId="{F550AE44-E0C0-4A27-8363-A40F1AD8F533}">
      <dgm:prSet custT="1"/>
      <dgm:spPr/>
      <dgm:t>
        <a:bodyPr/>
        <a:lstStyle/>
        <a:p>
          <a:pPr rtl="0"/>
          <a:r>
            <a:rPr lang="en-US" sz="1600" b="0" dirty="0" smtClean="0">
              <a:solidFill>
                <a:schemeClr val="tx1"/>
              </a:solidFill>
            </a:rPr>
            <a:t>Identify the circumstances in which the survivor is most in danger</a:t>
          </a:r>
          <a:endParaRPr lang="en-US" sz="1600" b="0" dirty="0">
            <a:solidFill>
              <a:schemeClr val="tx1"/>
            </a:solidFill>
          </a:endParaRPr>
        </a:p>
      </dgm:t>
    </dgm:pt>
    <dgm:pt modelId="{0BFBB151-8FF5-44B3-90E6-047BF03C4E53}" type="parTrans" cxnId="{EF8A9276-BB70-4F26-8DB7-E7B1CC302451}">
      <dgm:prSet/>
      <dgm:spPr/>
      <dgm:t>
        <a:bodyPr/>
        <a:lstStyle/>
        <a:p>
          <a:endParaRPr lang="en-US"/>
        </a:p>
      </dgm:t>
    </dgm:pt>
    <dgm:pt modelId="{90D8A05D-1145-4F33-AC10-88F45B6EBCC6}" type="sibTrans" cxnId="{EF8A9276-BB70-4F26-8DB7-E7B1CC302451}">
      <dgm:prSet/>
      <dgm:spPr/>
      <dgm:t>
        <a:bodyPr/>
        <a:lstStyle/>
        <a:p>
          <a:endParaRPr lang="en-US"/>
        </a:p>
      </dgm:t>
    </dgm:pt>
    <dgm:pt modelId="{974C2954-5F89-41CF-95E4-94398F5677BE}">
      <dgm:prSet/>
      <dgm:spPr/>
      <dgm:t>
        <a:bodyPr/>
        <a:lstStyle/>
        <a:p>
          <a:pPr rtl="0"/>
          <a:r>
            <a:rPr lang="en-US" dirty="0" smtClean="0"/>
            <a:t>Safety plan </a:t>
          </a:r>
          <a:endParaRPr lang="en-US" dirty="0"/>
        </a:p>
      </dgm:t>
    </dgm:pt>
    <dgm:pt modelId="{B210D02A-7277-4044-96FD-191E3B787A8F}" type="parTrans" cxnId="{29CE940F-9606-4D1A-884E-BC64616D8A36}">
      <dgm:prSet/>
      <dgm:spPr/>
      <dgm:t>
        <a:bodyPr/>
        <a:lstStyle/>
        <a:p>
          <a:endParaRPr lang="en-US"/>
        </a:p>
      </dgm:t>
    </dgm:pt>
    <dgm:pt modelId="{85E6BA9E-4287-40EC-9974-ABF975AC88D6}" type="sibTrans" cxnId="{29CE940F-9606-4D1A-884E-BC64616D8A36}">
      <dgm:prSet/>
      <dgm:spPr/>
      <dgm:t>
        <a:bodyPr/>
        <a:lstStyle/>
        <a:p>
          <a:endParaRPr lang="en-US"/>
        </a:p>
      </dgm:t>
    </dgm:pt>
    <dgm:pt modelId="{7B597B62-F768-41A7-9A6A-79FD41258929}">
      <dgm:prSet/>
      <dgm:spPr/>
      <dgm:t>
        <a:bodyPr/>
        <a:lstStyle/>
        <a:p>
          <a:pPr rtl="0"/>
          <a:endParaRPr lang="en-US"/>
        </a:p>
      </dgm:t>
    </dgm:pt>
    <dgm:pt modelId="{14B0A75A-B2C0-4899-8F07-43FE7677EF36}" type="parTrans" cxnId="{38EC4700-B7CC-44AC-B539-3BE4AE034A2E}">
      <dgm:prSet/>
      <dgm:spPr/>
      <dgm:t>
        <a:bodyPr/>
        <a:lstStyle/>
        <a:p>
          <a:endParaRPr lang="en-US"/>
        </a:p>
      </dgm:t>
    </dgm:pt>
    <dgm:pt modelId="{240CE150-FD30-42EB-8660-2AB099CE496F}" type="sibTrans" cxnId="{38EC4700-B7CC-44AC-B539-3BE4AE034A2E}">
      <dgm:prSet/>
      <dgm:spPr/>
      <dgm:t>
        <a:bodyPr/>
        <a:lstStyle/>
        <a:p>
          <a:endParaRPr lang="en-US"/>
        </a:p>
      </dgm:t>
    </dgm:pt>
    <dgm:pt modelId="{630FC516-DD8E-45B6-A726-B669CBF3B0E0}" type="pres">
      <dgm:prSet presAssocID="{0493D235-3E77-48DB-AB3B-F20D3EFDC0F5}" presName="Name0" presStyleCnt="0">
        <dgm:presLayoutVars>
          <dgm:chMax val="4"/>
          <dgm:resizeHandles val="exact"/>
        </dgm:presLayoutVars>
      </dgm:prSet>
      <dgm:spPr/>
      <dgm:t>
        <a:bodyPr/>
        <a:lstStyle/>
        <a:p>
          <a:endParaRPr lang="en-US"/>
        </a:p>
      </dgm:t>
    </dgm:pt>
    <dgm:pt modelId="{00185725-D6B1-43CA-BD2E-12338706B969}" type="pres">
      <dgm:prSet presAssocID="{0493D235-3E77-48DB-AB3B-F20D3EFDC0F5}" presName="ellipse" presStyleLbl="trBgShp" presStyleIdx="0" presStyleCnt="1" custScaleX="106852" custScaleY="110487"/>
      <dgm:spPr/>
    </dgm:pt>
    <dgm:pt modelId="{F5321A76-3034-4B8C-92FB-5AB10D2039F1}" type="pres">
      <dgm:prSet presAssocID="{0493D235-3E77-48DB-AB3B-F20D3EFDC0F5}" presName="arrow1" presStyleLbl="fgShp" presStyleIdx="0" presStyleCnt="1"/>
      <dgm:spPr/>
    </dgm:pt>
    <dgm:pt modelId="{544EDA76-58E2-4A24-9C7E-C58083507EBE}" type="pres">
      <dgm:prSet presAssocID="{0493D235-3E77-48DB-AB3B-F20D3EFDC0F5}" presName="rectangle" presStyleLbl="revTx" presStyleIdx="0" presStyleCnt="1">
        <dgm:presLayoutVars>
          <dgm:bulletEnabled val="1"/>
        </dgm:presLayoutVars>
      </dgm:prSet>
      <dgm:spPr/>
      <dgm:t>
        <a:bodyPr/>
        <a:lstStyle/>
        <a:p>
          <a:endParaRPr lang="en-US"/>
        </a:p>
      </dgm:t>
    </dgm:pt>
    <dgm:pt modelId="{D623D618-8B49-4CA7-9990-7A1449288911}" type="pres">
      <dgm:prSet presAssocID="{1EE88A56-DC41-4981-9B89-37AD1E071CD3}" presName="item1" presStyleLbl="node1" presStyleIdx="0" presStyleCnt="3" custScaleX="162439" custScaleY="151973" custLinFactNeighborX="-3899" custLinFactNeighborY="23392">
        <dgm:presLayoutVars>
          <dgm:bulletEnabled val="1"/>
        </dgm:presLayoutVars>
      </dgm:prSet>
      <dgm:spPr/>
      <dgm:t>
        <a:bodyPr/>
        <a:lstStyle/>
        <a:p>
          <a:endParaRPr lang="en-US"/>
        </a:p>
      </dgm:t>
    </dgm:pt>
    <dgm:pt modelId="{555F32DF-5FAF-4AB5-B7FC-73DDAEC22E6A}" type="pres">
      <dgm:prSet presAssocID="{F550AE44-E0C0-4A27-8363-A40F1AD8F533}" presName="item2" presStyleLbl="node1" presStyleIdx="1" presStyleCnt="3" custScaleX="116218" custScaleY="114737">
        <dgm:presLayoutVars>
          <dgm:bulletEnabled val="1"/>
        </dgm:presLayoutVars>
      </dgm:prSet>
      <dgm:spPr/>
      <dgm:t>
        <a:bodyPr/>
        <a:lstStyle/>
        <a:p>
          <a:endParaRPr lang="en-US"/>
        </a:p>
      </dgm:t>
    </dgm:pt>
    <dgm:pt modelId="{0A21D0AB-57BC-4D7D-9C74-F49CC4411ECD}" type="pres">
      <dgm:prSet presAssocID="{974C2954-5F89-41CF-95E4-94398F5677BE}" presName="item3" presStyleLbl="node1" presStyleIdx="2" presStyleCnt="3" custScaleX="119882" custScaleY="118804" custLinFactNeighborX="25342" custLinFactNeighborY="-2924">
        <dgm:presLayoutVars>
          <dgm:bulletEnabled val="1"/>
        </dgm:presLayoutVars>
      </dgm:prSet>
      <dgm:spPr/>
      <dgm:t>
        <a:bodyPr/>
        <a:lstStyle/>
        <a:p>
          <a:endParaRPr lang="en-US"/>
        </a:p>
      </dgm:t>
    </dgm:pt>
    <dgm:pt modelId="{7BAC878B-1C71-4CAE-9292-F8C9E7D39046}" type="pres">
      <dgm:prSet presAssocID="{0493D235-3E77-48DB-AB3B-F20D3EFDC0F5}" presName="funnel" presStyleLbl="trAlignAcc1" presStyleIdx="0" presStyleCnt="1" custScaleX="137765" custScaleY="142857"/>
      <dgm:spPr/>
    </dgm:pt>
  </dgm:ptLst>
  <dgm:cxnLst>
    <dgm:cxn modelId="{08185479-DC8C-4477-8DA0-5B276697781E}" srcId="{0493D235-3E77-48DB-AB3B-F20D3EFDC0F5}" destId="{1EE88A56-DC41-4981-9B89-37AD1E071CD3}" srcOrd="1" destOrd="0" parTransId="{AA77A413-AD40-4EFF-B00C-78B520AC482E}" sibTransId="{4C2DA96B-208F-491C-AA7C-EAB1B6C62A32}"/>
    <dgm:cxn modelId="{19BC5758-9CE5-4BFE-B973-028D297F5AB2}" srcId="{0493D235-3E77-48DB-AB3B-F20D3EFDC0F5}" destId="{BD73D9DC-37B7-4E7B-98D4-BA2A175B4525}" srcOrd="0" destOrd="0" parTransId="{9E72D084-0CD7-448A-A408-3A4088F2413C}" sibTransId="{6FA4D358-CA7D-435B-B7F4-3B1142914343}"/>
    <dgm:cxn modelId="{0972216A-7D18-4E22-88F9-8D5778499045}" type="presOf" srcId="{1EE88A56-DC41-4981-9B89-37AD1E071CD3}" destId="{555F32DF-5FAF-4AB5-B7FC-73DDAEC22E6A}" srcOrd="0" destOrd="0" presId="urn:microsoft.com/office/officeart/2005/8/layout/funnel1"/>
    <dgm:cxn modelId="{793D060E-4284-40CA-8EFB-7AFBD43D62BE}" type="presOf" srcId="{974C2954-5F89-41CF-95E4-94398F5677BE}" destId="{544EDA76-58E2-4A24-9C7E-C58083507EBE}" srcOrd="0" destOrd="0" presId="urn:microsoft.com/office/officeart/2005/8/layout/funnel1"/>
    <dgm:cxn modelId="{38EC4700-B7CC-44AC-B539-3BE4AE034A2E}" srcId="{0493D235-3E77-48DB-AB3B-F20D3EFDC0F5}" destId="{7B597B62-F768-41A7-9A6A-79FD41258929}" srcOrd="4" destOrd="0" parTransId="{14B0A75A-B2C0-4899-8F07-43FE7677EF36}" sibTransId="{240CE150-FD30-42EB-8660-2AB099CE496F}"/>
    <dgm:cxn modelId="{E72EF0BC-E8D0-4EBE-AA2B-17A781C47206}" type="presOf" srcId="{F550AE44-E0C0-4A27-8363-A40F1AD8F533}" destId="{D623D618-8B49-4CA7-9990-7A1449288911}" srcOrd="0" destOrd="0" presId="urn:microsoft.com/office/officeart/2005/8/layout/funnel1"/>
    <dgm:cxn modelId="{29CE940F-9606-4D1A-884E-BC64616D8A36}" srcId="{0493D235-3E77-48DB-AB3B-F20D3EFDC0F5}" destId="{974C2954-5F89-41CF-95E4-94398F5677BE}" srcOrd="3" destOrd="0" parTransId="{B210D02A-7277-4044-96FD-191E3B787A8F}" sibTransId="{85E6BA9E-4287-40EC-9974-ABF975AC88D6}"/>
    <dgm:cxn modelId="{EF8A9276-BB70-4F26-8DB7-E7B1CC302451}" srcId="{0493D235-3E77-48DB-AB3B-F20D3EFDC0F5}" destId="{F550AE44-E0C0-4A27-8363-A40F1AD8F533}" srcOrd="2" destOrd="0" parTransId="{0BFBB151-8FF5-44B3-90E6-047BF03C4E53}" sibTransId="{90D8A05D-1145-4F33-AC10-88F45B6EBCC6}"/>
    <dgm:cxn modelId="{4A488B6A-F412-42EC-A978-0C8859168377}" type="presOf" srcId="{0493D235-3E77-48DB-AB3B-F20D3EFDC0F5}" destId="{630FC516-DD8E-45B6-A726-B669CBF3B0E0}" srcOrd="0" destOrd="0" presId="urn:microsoft.com/office/officeart/2005/8/layout/funnel1"/>
    <dgm:cxn modelId="{1C6E5589-82A8-4135-880B-2CF5A62F3788}" type="presOf" srcId="{BD73D9DC-37B7-4E7B-98D4-BA2A175B4525}" destId="{0A21D0AB-57BC-4D7D-9C74-F49CC4411ECD}" srcOrd="0" destOrd="0" presId="urn:microsoft.com/office/officeart/2005/8/layout/funnel1"/>
    <dgm:cxn modelId="{09DBA5C2-5760-4D86-A574-49DD7C292EB5}" type="presParOf" srcId="{630FC516-DD8E-45B6-A726-B669CBF3B0E0}" destId="{00185725-D6B1-43CA-BD2E-12338706B969}" srcOrd="0" destOrd="0" presId="urn:microsoft.com/office/officeart/2005/8/layout/funnel1"/>
    <dgm:cxn modelId="{9778D41D-3233-4A84-BF68-710714DE18B2}" type="presParOf" srcId="{630FC516-DD8E-45B6-A726-B669CBF3B0E0}" destId="{F5321A76-3034-4B8C-92FB-5AB10D2039F1}" srcOrd="1" destOrd="0" presId="urn:microsoft.com/office/officeart/2005/8/layout/funnel1"/>
    <dgm:cxn modelId="{1326B0C9-0992-4E6F-B27E-8EA69DD2C6B5}" type="presParOf" srcId="{630FC516-DD8E-45B6-A726-B669CBF3B0E0}" destId="{544EDA76-58E2-4A24-9C7E-C58083507EBE}" srcOrd="2" destOrd="0" presId="urn:microsoft.com/office/officeart/2005/8/layout/funnel1"/>
    <dgm:cxn modelId="{C0E63C94-8147-4924-956C-027EEFEDECBC}" type="presParOf" srcId="{630FC516-DD8E-45B6-A726-B669CBF3B0E0}" destId="{D623D618-8B49-4CA7-9990-7A1449288911}" srcOrd="3" destOrd="0" presId="urn:microsoft.com/office/officeart/2005/8/layout/funnel1"/>
    <dgm:cxn modelId="{B80B3FD8-CDF6-46EE-9A6E-8970E7564CBB}" type="presParOf" srcId="{630FC516-DD8E-45B6-A726-B669CBF3B0E0}" destId="{555F32DF-5FAF-4AB5-B7FC-73DDAEC22E6A}" srcOrd="4" destOrd="0" presId="urn:microsoft.com/office/officeart/2005/8/layout/funnel1"/>
    <dgm:cxn modelId="{4ADDCBCE-6C18-4362-A613-9884088CF6FE}" type="presParOf" srcId="{630FC516-DD8E-45B6-A726-B669CBF3B0E0}" destId="{0A21D0AB-57BC-4D7D-9C74-F49CC4411ECD}" srcOrd="5" destOrd="0" presId="urn:microsoft.com/office/officeart/2005/8/layout/funnel1"/>
    <dgm:cxn modelId="{91CA5FB7-EE3B-4D0E-8CB4-84FF2F543788}" type="presParOf" srcId="{630FC516-DD8E-45B6-A726-B669CBF3B0E0}" destId="{7BAC878B-1C71-4CAE-9292-F8C9E7D39046}"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75BAE0-5225-4F03-A256-F17C4AFE094B}">
      <dsp:nvSpPr>
        <dsp:cNvPr id="0" name=""/>
        <dsp:cNvSpPr/>
      </dsp:nvSpPr>
      <dsp:spPr>
        <a:xfrm>
          <a:off x="197167" y="489267"/>
          <a:ext cx="4863465" cy="4863464"/>
        </a:xfrm>
        <a:prstGeom prst="ellipse">
          <a:avLst/>
        </a:prstGeom>
        <a:gradFill rotWithShape="0">
          <a:gsLst>
            <a:gs pos="0">
              <a:schemeClr val="accent5">
                <a:alpha val="50000"/>
                <a:hueOff val="0"/>
                <a:satOff val="0"/>
                <a:lumOff val="0"/>
                <a:alphaOff val="0"/>
                <a:tint val="100000"/>
                <a:shade val="85000"/>
                <a:satMod val="100000"/>
                <a:lumMod val="100000"/>
              </a:schemeClr>
            </a:gs>
            <a:gs pos="100000">
              <a:schemeClr val="accent5">
                <a:alpha val="50000"/>
                <a:hueOff val="0"/>
                <a:satOff val="0"/>
                <a:lumOff val="0"/>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ctr" defTabSz="1022350">
            <a:lnSpc>
              <a:spcPct val="90000"/>
            </a:lnSpc>
            <a:spcBef>
              <a:spcPct val="0"/>
            </a:spcBef>
            <a:spcAft>
              <a:spcPct val="35000"/>
            </a:spcAft>
          </a:pPr>
          <a:r>
            <a:rPr lang="en-US" sz="2300" kern="1200" dirty="0" smtClean="0"/>
            <a:t>Emotional </a:t>
          </a:r>
          <a:endParaRPr lang="en-US" sz="2300" kern="1200" dirty="0"/>
        </a:p>
        <a:p>
          <a:pPr marL="171450" lvl="1" indent="-171450" algn="ctr" defTabSz="800100">
            <a:lnSpc>
              <a:spcPct val="90000"/>
            </a:lnSpc>
            <a:spcBef>
              <a:spcPct val="0"/>
            </a:spcBef>
            <a:spcAft>
              <a:spcPct val="15000"/>
            </a:spcAft>
            <a:buChar char="••"/>
          </a:pPr>
          <a:r>
            <a:rPr lang="en-US" sz="1800" kern="1200" dirty="0" smtClean="0"/>
            <a:t>Belief that abuser will change (that she can help)</a:t>
          </a:r>
          <a:endParaRPr lang="en-US" sz="1800" kern="1200" dirty="0"/>
        </a:p>
        <a:p>
          <a:pPr marL="171450" lvl="1" indent="-171450" algn="ctr" defTabSz="800100">
            <a:lnSpc>
              <a:spcPct val="90000"/>
            </a:lnSpc>
            <a:spcBef>
              <a:spcPct val="0"/>
            </a:spcBef>
            <a:spcAft>
              <a:spcPct val="15000"/>
            </a:spcAft>
            <a:buChar char="••"/>
          </a:pPr>
          <a:r>
            <a:rPr lang="en-US" sz="1800" kern="1200" dirty="0" smtClean="0"/>
            <a:t>Feeling responsible to keep marriage intact</a:t>
          </a:r>
          <a:endParaRPr lang="en-US" sz="1800" kern="1200" dirty="0"/>
        </a:p>
        <a:p>
          <a:pPr marL="171450" lvl="1" indent="-171450" algn="ctr" defTabSz="800100">
            <a:lnSpc>
              <a:spcPct val="90000"/>
            </a:lnSpc>
            <a:spcBef>
              <a:spcPct val="0"/>
            </a:spcBef>
            <a:spcAft>
              <a:spcPct val="15000"/>
            </a:spcAft>
            <a:buChar char="••"/>
          </a:pPr>
          <a:r>
            <a:rPr lang="en-US" sz="1800" kern="1200" dirty="0" smtClean="0"/>
            <a:t>Attachment to partner</a:t>
          </a:r>
          <a:endParaRPr lang="en-US" sz="1800" kern="1200" dirty="0"/>
        </a:p>
        <a:p>
          <a:pPr marL="171450" lvl="1" indent="-171450" algn="ctr" defTabSz="800100">
            <a:lnSpc>
              <a:spcPct val="90000"/>
            </a:lnSpc>
            <a:spcBef>
              <a:spcPct val="0"/>
            </a:spcBef>
            <a:spcAft>
              <a:spcPct val="15000"/>
            </a:spcAft>
            <a:buChar char="••"/>
          </a:pPr>
          <a:r>
            <a:rPr lang="en-US" sz="1800" kern="1200" dirty="0" smtClean="0"/>
            <a:t>Wanting children to have a father</a:t>
          </a:r>
          <a:endParaRPr lang="en-US" sz="1800" kern="1200" dirty="0"/>
        </a:p>
        <a:p>
          <a:pPr marL="171450" lvl="1" indent="-171450" algn="ctr" defTabSz="800100">
            <a:lnSpc>
              <a:spcPct val="90000"/>
            </a:lnSpc>
            <a:spcBef>
              <a:spcPct val="0"/>
            </a:spcBef>
            <a:spcAft>
              <a:spcPct val="15000"/>
            </a:spcAft>
            <a:buChar char="••"/>
          </a:pPr>
          <a:r>
            <a:rPr lang="en-US" sz="1800" kern="1200" dirty="0" smtClean="0"/>
            <a:t>Feeling responsible for the abuse</a:t>
          </a:r>
          <a:endParaRPr lang="en-US" sz="1800" kern="1200" dirty="0"/>
        </a:p>
        <a:p>
          <a:pPr marL="171450" lvl="1" indent="-171450" algn="ctr" defTabSz="800100">
            <a:lnSpc>
              <a:spcPct val="90000"/>
            </a:lnSpc>
            <a:spcBef>
              <a:spcPct val="0"/>
            </a:spcBef>
            <a:spcAft>
              <a:spcPct val="15000"/>
            </a:spcAft>
            <a:buChar char="••"/>
          </a:pPr>
          <a:r>
            <a:rPr lang="en-US" sz="1800" kern="1200" dirty="0" smtClean="0"/>
            <a:t>Feeling hopeless , trapped</a:t>
          </a:r>
          <a:endParaRPr lang="en-US" sz="1800" kern="1200" dirty="0"/>
        </a:p>
        <a:p>
          <a:pPr marL="171450" lvl="1" indent="-171450" algn="ctr" defTabSz="800100">
            <a:lnSpc>
              <a:spcPct val="90000"/>
            </a:lnSpc>
            <a:spcBef>
              <a:spcPct val="0"/>
            </a:spcBef>
            <a:spcAft>
              <a:spcPct val="15000"/>
            </a:spcAft>
            <a:buChar char="••"/>
          </a:pPr>
          <a:r>
            <a:rPr lang="en-US" sz="1800" kern="1200" dirty="0" smtClean="0"/>
            <a:t>Fear that abuser will kill her if she leaves</a:t>
          </a:r>
          <a:endParaRPr lang="en-US" sz="1800" kern="1200" dirty="0"/>
        </a:p>
      </dsp:txBody>
      <dsp:txXfrm>
        <a:off x="876299" y="1062774"/>
        <a:ext cx="2804160" cy="3716450"/>
      </dsp:txXfrm>
    </dsp:sp>
    <dsp:sp modelId="{E0C53DB2-0443-4E41-897E-1A96E2BA30D3}">
      <dsp:nvSpPr>
        <dsp:cNvPr id="0" name=""/>
        <dsp:cNvSpPr/>
      </dsp:nvSpPr>
      <dsp:spPr>
        <a:xfrm>
          <a:off x="3702367" y="489267"/>
          <a:ext cx="4863465" cy="4863464"/>
        </a:xfrm>
        <a:prstGeom prst="ellipse">
          <a:avLst/>
        </a:prstGeom>
        <a:gradFill rotWithShape="0">
          <a:gsLst>
            <a:gs pos="0">
              <a:schemeClr val="accent5">
                <a:alpha val="50000"/>
                <a:hueOff val="-3096517"/>
                <a:satOff val="31044"/>
                <a:lumOff val="-21569"/>
                <a:alphaOff val="0"/>
                <a:tint val="100000"/>
                <a:shade val="85000"/>
                <a:satMod val="100000"/>
                <a:lumMod val="100000"/>
              </a:schemeClr>
            </a:gs>
            <a:gs pos="100000">
              <a:schemeClr val="accent5">
                <a:alpha val="50000"/>
                <a:hueOff val="-3096517"/>
                <a:satOff val="31044"/>
                <a:lumOff val="-21569"/>
                <a:alphaOff val="0"/>
                <a:tint val="90000"/>
                <a:shade val="100000"/>
                <a:satMod val="150000"/>
                <a:lumMod val="100000"/>
              </a:schemeClr>
            </a:gs>
          </a:gsLst>
          <a:path path="circle">
            <a:fillToRect l="100000" t="100000" r="100000" b="10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ctr" defTabSz="1022350">
            <a:lnSpc>
              <a:spcPct val="90000"/>
            </a:lnSpc>
            <a:spcBef>
              <a:spcPct val="0"/>
            </a:spcBef>
            <a:spcAft>
              <a:spcPct val="35000"/>
            </a:spcAft>
          </a:pPr>
          <a:r>
            <a:rPr lang="en-US" sz="2300" kern="1200" dirty="0" smtClean="0"/>
            <a:t>Situational</a:t>
          </a:r>
          <a:endParaRPr lang="en-US" sz="2300" kern="1200" dirty="0"/>
        </a:p>
        <a:p>
          <a:pPr marL="171450" lvl="1" indent="-171450" algn="ctr" defTabSz="800100">
            <a:lnSpc>
              <a:spcPct val="90000"/>
            </a:lnSpc>
            <a:spcBef>
              <a:spcPct val="0"/>
            </a:spcBef>
            <a:spcAft>
              <a:spcPct val="15000"/>
            </a:spcAft>
            <a:buChar char="••"/>
          </a:pPr>
          <a:r>
            <a:rPr lang="en-US" sz="1800" kern="1200" dirty="0" smtClean="0"/>
            <a:t>Nowhere safe to go</a:t>
          </a:r>
          <a:endParaRPr lang="en-US" sz="1800" kern="1200" dirty="0"/>
        </a:p>
        <a:p>
          <a:pPr marL="171450" lvl="1" indent="-171450" algn="ctr" defTabSz="800100">
            <a:lnSpc>
              <a:spcPct val="90000"/>
            </a:lnSpc>
            <a:spcBef>
              <a:spcPct val="0"/>
            </a:spcBef>
            <a:spcAft>
              <a:spcPct val="15000"/>
            </a:spcAft>
            <a:buChar char="••"/>
          </a:pPr>
          <a:r>
            <a:rPr lang="en-US" sz="1800" kern="1200" dirty="0" smtClean="0"/>
            <a:t>Social isolation</a:t>
          </a:r>
          <a:endParaRPr lang="en-US" sz="1800" kern="1200" dirty="0"/>
        </a:p>
        <a:p>
          <a:pPr marL="171450" lvl="1" indent="-171450" algn="ctr" defTabSz="800100">
            <a:lnSpc>
              <a:spcPct val="90000"/>
            </a:lnSpc>
            <a:spcBef>
              <a:spcPct val="0"/>
            </a:spcBef>
            <a:spcAft>
              <a:spcPct val="15000"/>
            </a:spcAft>
            <a:buChar char="••"/>
          </a:pPr>
          <a:r>
            <a:rPr lang="en-US" sz="1800" kern="1200" dirty="0" smtClean="0"/>
            <a:t>Financial and other dependence on abuser</a:t>
          </a:r>
          <a:endParaRPr lang="en-US" sz="1800" kern="1200" dirty="0"/>
        </a:p>
        <a:p>
          <a:pPr marL="171450" lvl="1" indent="-171450" algn="ctr" defTabSz="800100">
            <a:lnSpc>
              <a:spcPct val="90000"/>
            </a:lnSpc>
            <a:spcBef>
              <a:spcPct val="0"/>
            </a:spcBef>
            <a:spcAft>
              <a:spcPct val="15000"/>
            </a:spcAft>
            <a:buChar char="••"/>
          </a:pPr>
          <a:r>
            <a:rPr lang="en-US" sz="1800" kern="1200" dirty="0" smtClean="0"/>
            <a:t>Family and community pressure</a:t>
          </a:r>
          <a:endParaRPr lang="en-US" sz="1800" kern="1200" dirty="0"/>
        </a:p>
        <a:p>
          <a:pPr marL="171450" lvl="1" indent="-171450" algn="ctr" defTabSz="800100">
            <a:lnSpc>
              <a:spcPct val="90000"/>
            </a:lnSpc>
            <a:spcBef>
              <a:spcPct val="0"/>
            </a:spcBef>
            <a:spcAft>
              <a:spcPct val="15000"/>
            </a:spcAft>
            <a:buChar char="••"/>
          </a:pPr>
          <a:r>
            <a:rPr lang="en-US" sz="1800" kern="1200" dirty="0" smtClean="0"/>
            <a:t>Fear about lack of skills (English, job)</a:t>
          </a:r>
          <a:endParaRPr lang="en-US" sz="1800" kern="1200" dirty="0"/>
        </a:p>
        <a:p>
          <a:pPr marL="171450" lvl="1" indent="-171450" algn="ctr" defTabSz="800100">
            <a:lnSpc>
              <a:spcPct val="90000"/>
            </a:lnSpc>
            <a:spcBef>
              <a:spcPct val="0"/>
            </a:spcBef>
            <a:spcAft>
              <a:spcPct val="15000"/>
            </a:spcAft>
            <a:buChar char="••"/>
          </a:pPr>
          <a:r>
            <a:rPr lang="en-US" sz="1800" kern="1200" dirty="0" smtClean="0"/>
            <a:t>Unaware that help is available</a:t>
          </a:r>
          <a:endParaRPr lang="en-US" sz="1800" kern="1200" dirty="0"/>
        </a:p>
        <a:p>
          <a:pPr marL="171450" lvl="1" indent="-171450" algn="ctr" defTabSz="800100">
            <a:lnSpc>
              <a:spcPct val="90000"/>
            </a:lnSpc>
            <a:spcBef>
              <a:spcPct val="0"/>
            </a:spcBef>
            <a:spcAft>
              <a:spcPct val="15000"/>
            </a:spcAft>
            <a:buChar char="••"/>
          </a:pPr>
          <a:r>
            <a:rPr lang="en-US" sz="1800" kern="1200" dirty="0" smtClean="0"/>
            <a:t>Fear of law enforcement</a:t>
          </a:r>
          <a:endParaRPr lang="en-US" sz="1800" kern="1200" dirty="0"/>
        </a:p>
      </dsp:txBody>
      <dsp:txXfrm>
        <a:off x="5082540" y="1062774"/>
        <a:ext cx="2804160" cy="37164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185725-D6B1-43CA-BD2E-12338706B969}">
      <dsp:nvSpPr>
        <dsp:cNvPr id="0" name=""/>
        <dsp:cNvSpPr/>
      </dsp:nvSpPr>
      <dsp:spPr>
        <a:xfrm>
          <a:off x="3226685" y="452216"/>
          <a:ext cx="3859429" cy="1385925"/>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321A76-3034-4B8C-92FB-5AB10D2039F1}">
      <dsp:nvSpPr>
        <dsp:cNvPr id="0" name=""/>
        <dsp:cNvSpPr/>
      </dsp:nvSpPr>
      <dsp:spPr>
        <a:xfrm>
          <a:off x="4812005" y="3589538"/>
          <a:ext cx="699988" cy="447992"/>
        </a:xfrm>
        <a:prstGeom prst="downArrow">
          <a:avLst/>
        </a:prstGeom>
        <a:solidFill>
          <a:schemeClr val="accent5">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4EDA76-58E2-4A24-9C7E-C58083507EBE}">
      <dsp:nvSpPr>
        <dsp:cNvPr id="0" name=""/>
        <dsp:cNvSpPr/>
      </dsp:nvSpPr>
      <dsp:spPr>
        <a:xfrm>
          <a:off x="3482028" y="3947932"/>
          <a:ext cx="3359943" cy="839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lvl="0" algn="ctr" defTabSz="1333500" rtl="0">
            <a:lnSpc>
              <a:spcPct val="90000"/>
            </a:lnSpc>
            <a:spcBef>
              <a:spcPct val="0"/>
            </a:spcBef>
            <a:spcAft>
              <a:spcPct val="35000"/>
            </a:spcAft>
          </a:pPr>
          <a:r>
            <a:rPr lang="en-US" sz="3000" kern="1200" dirty="0" smtClean="0"/>
            <a:t>Safety plan </a:t>
          </a:r>
          <a:endParaRPr lang="en-US" sz="3000" kern="1200" dirty="0"/>
        </a:p>
      </dsp:txBody>
      <dsp:txXfrm>
        <a:off x="3482028" y="3947932"/>
        <a:ext cx="3359943" cy="839985"/>
      </dsp:txXfrm>
    </dsp:sp>
    <dsp:sp modelId="{D623D618-8B49-4CA7-9990-7A1449288911}">
      <dsp:nvSpPr>
        <dsp:cNvPr id="0" name=""/>
        <dsp:cNvSpPr/>
      </dsp:nvSpPr>
      <dsp:spPr>
        <a:xfrm>
          <a:off x="4221122" y="1836557"/>
          <a:ext cx="2046697" cy="1914827"/>
        </a:xfrm>
        <a:prstGeom prst="ellips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0" kern="1200" dirty="0" smtClean="0">
              <a:solidFill>
                <a:schemeClr val="tx1"/>
              </a:solidFill>
            </a:rPr>
            <a:t>Identify the circumstances in which the survivor is most in danger</a:t>
          </a:r>
          <a:endParaRPr lang="en-US" sz="1600" b="0" kern="1200" dirty="0">
            <a:solidFill>
              <a:schemeClr val="tx1"/>
            </a:solidFill>
          </a:endParaRPr>
        </a:p>
      </dsp:txBody>
      <dsp:txXfrm>
        <a:off x="4221122" y="1836557"/>
        <a:ext cx="2046697" cy="1914827"/>
      </dsp:txXfrm>
    </dsp:sp>
    <dsp:sp modelId="{555F32DF-5FAF-4AB5-B7FC-73DDAEC22E6A}">
      <dsp:nvSpPr>
        <dsp:cNvPr id="0" name=""/>
        <dsp:cNvSpPr/>
      </dsp:nvSpPr>
      <dsp:spPr>
        <a:xfrm>
          <a:off x="3659851" y="831141"/>
          <a:ext cx="1464322" cy="1445661"/>
        </a:xfrm>
        <a:prstGeom prst="ellipse">
          <a:avLst/>
        </a:prstGeom>
        <a:solidFill>
          <a:schemeClr val="accent5">
            <a:hueOff val="-1548258"/>
            <a:satOff val="15522"/>
            <a:lumOff val="-10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smtClean="0">
              <a:solidFill>
                <a:schemeClr val="tx1"/>
              </a:solidFill>
            </a:rPr>
            <a:t>Assess risks</a:t>
          </a:r>
          <a:endParaRPr lang="en-US" sz="1800" kern="1200" dirty="0">
            <a:solidFill>
              <a:schemeClr val="tx1"/>
            </a:solidFill>
          </a:endParaRPr>
        </a:p>
      </dsp:txBody>
      <dsp:txXfrm>
        <a:off x="3659851" y="831141"/>
        <a:ext cx="1464322" cy="1445661"/>
      </dsp:txXfrm>
    </dsp:sp>
    <dsp:sp modelId="{0A21D0AB-57BC-4D7D-9C74-F49CC4411ECD}">
      <dsp:nvSpPr>
        <dsp:cNvPr id="0" name=""/>
        <dsp:cNvSpPr/>
      </dsp:nvSpPr>
      <dsp:spPr>
        <a:xfrm>
          <a:off x="5244051" y="464043"/>
          <a:ext cx="1510487" cy="1496905"/>
        </a:xfrm>
        <a:prstGeom prst="ellipse">
          <a:avLst/>
        </a:prstGeom>
        <a:solidFill>
          <a:schemeClr val="accent5">
            <a:hueOff val="-3096517"/>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dirty="0" smtClean="0">
              <a:solidFill>
                <a:schemeClr val="tx1"/>
              </a:solidFill>
            </a:rPr>
            <a:t>Assess the survivor’s sense of safety </a:t>
          </a:r>
          <a:endParaRPr lang="en-US" sz="1600" kern="1200" dirty="0">
            <a:solidFill>
              <a:schemeClr val="tx1"/>
            </a:solidFill>
          </a:endParaRPr>
        </a:p>
      </dsp:txBody>
      <dsp:txXfrm>
        <a:off x="5244051" y="464043"/>
        <a:ext cx="1510487" cy="1496905"/>
      </dsp:txXfrm>
    </dsp:sp>
    <dsp:sp modelId="{7BAC878B-1C71-4CAE-9292-F8C9E7D39046}">
      <dsp:nvSpPr>
        <dsp:cNvPr id="0" name=""/>
        <dsp:cNvSpPr/>
      </dsp:nvSpPr>
      <dsp:spPr>
        <a:xfrm>
          <a:off x="2461851" y="-307993"/>
          <a:ext cx="5400297" cy="4479920"/>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en-US"/>
          </a:p>
        </p:txBody>
      </p:sp>
    </p:spTree>
    <p:extLst>
      <p:ext uri="{BB962C8B-B14F-4D97-AF65-F5344CB8AC3E}">
        <p14:creationId xmlns=""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a cover slide – it is not part of the numbered slides in the Facilitator’s Guide. </a:t>
            </a:r>
            <a:r>
              <a:rPr lang="en-US" dirty="0" smtClean="0"/>
              <a:t>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your small groups, discuss how you usually explain the dynamics of IPV to survivors. Does your explanation change when working with different cultures or in different contexts? Do you use tools or diagrams?</a:t>
            </a:r>
          </a:p>
          <a:p>
            <a:endParaRPr lang="en-US" baseline="0" dirty="0" smtClean="0"/>
          </a:p>
          <a:p>
            <a:r>
              <a:rPr lang="en-US" baseline="0" dirty="0" smtClean="0"/>
              <a:t>Be prepared to share your discussions and best practices with the larger group.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en-US"/>
          </a:p>
        </p:txBody>
      </p:sp>
    </p:spTree>
    <p:extLst>
      <p:ext uri="{BB962C8B-B14F-4D97-AF65-F5344CB8AC3E}">
        <p14:creationId xmlns="" xmlns:p14="http://schemas.microsoft.com/office/powerpoint/2010/main" val="2543065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that we understand why and how IPV happens, let’s talk about the consequences of IPV. The consequences affect all aspects of a woman’s life: mental health and well-being, sexual health and physical health, and brings with them stigma, isolation and shame. Survivors often live in constant fear for their lives and the lives of their children which contributes to the great level of stress they manage. We know from research that consistent elevated levels of stress have negative effects on the body in terms of physical and mental health. </a:t>
            </a:r>
          </a:p>
          <a:p>
            <a:endParaRPr lang="en-US" baseline="0" dirty="0" smtClean="0"/>
          </a:p>
          <a:p>
            <a:r>
              <a:rPr lang="en-US" baseline="0" dirty="0" smtClean="0"/>
              <a:t>Additionally, survivors are likely to be in survival mode and always ready for fight, flight or freeze (the three reactions to life-threatening situations). </a:t>
            </a:r>
          </a:p>
          <a:p>
            <a:r>
              <a:rPr lang="en-US" baseline="0" dirty="0" smtClean="0"/>
              <a:t>Living with abuse has significant emotional impacts on the survivor and can lead to feelings of sadness and isolation which are often exacerbated by self-blame and feelings of worthlessness.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11</a:t>
            </a:fld>
            <a:endParaRPr lang="en-US"/>
          </a:p>
        </p:txBody>
      </p:sp>
    </p:spTree>
    <p:extLst>
      <p:ext uri="{BB962C8B-B14F-4D97-AF65-F5344CB8AC3E}">
        <p14:creationId xmlns="" xmlns:p14="http://schemas.microsoft.com/office/powerpoint/2010/main" val="2527576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Taking all that</a:t>
            </a:r>
            <a:r>
              <a:rPr lang="en-US" baseline="0" dirty="0" smtClean="0"/>
              <a:t> we’ve discussed into account; you may ask “why would a woman ever want to stay in an abusive relationship?”  Let’s talk about that.  </a:t>
            </a:r>
            <a:r>
              <a:rPr lang="en-US" b="1" baseline="0" dirty="0" smtClean="0"/>
              <a:t>**Brainstorm with participants what reasons a woman might have for staying in an abusive relationship.  Flip chart responses.  Then review the content on the slide.</a:t>
            </a:r>
          </a:p>
          <a:p>
            <a:endParaRPr lang="en-US" baseline="0" dirty="0" smtClean="0"/>
          </a:p>
          <a:p>
            <a:r>
              <a:rPr lang="en-US" baseline="0" dirty="0" smtClean="0"/>
              <a:t>Common reasons include love for and the hope that the partner will change, fear of retaliation, lack of alternative means of economic support, nowhere safe to live, concern for their children, lack of support from family and/or friends, stigma, fear of losing custody of children, and pressure from family, friends and the community to stay. </a:t>
            </a:r>
          </a:p>
          <a:p>
            <a:endParaRPr lang="en-US" baseline="0" dirty="0" smtClean="0"/>
          </a:p>
          <a:p>
            <a:r>
              <a:rPr lang="en-US" baseline="0" dirty="0" smtClean="0"/>
              <a:t>Survivors are constantly assessing the risks of staying and leaving; survivors often stay based on a calculated risk taking all of the factors on the slide into account. </a:t>
            </a:r>
            <a:r>
              <a:rPr lang="en-US" sz="1200" kern="1200" baseline="0" dirty="0" smtClean="0">
                <a:solidFill>
                  <a:schemeClr val="tx1"/>
                </a:solidFill>
                <a:latin typeface="+mn-lt"/>
                <a:ea typeface="+mn-ea"/>
                <a:cs typeface="+mn-cs"/>
              </a:rPr>
              <a:t>Traditional cultural and social norms and lack of resources make it unlikely that there will be a safe shelter or other permanent option for women to relocate safely. Furthermore, many women may not even consider leaving because they have been socialized to believe that being abused is normal and part of life as a woman.  Even if they want to leave, there are many barriers to doing so. </a:t>
            </a:r>
          </a:p>
          <a:p>
            <a:pPr>
              <a:buFont typeface="Arial" pitchFamily="34" charset="0"/>
              <a:buChar char="•"/>
            </a:pPr>
            <a:r>
              <a:rPr lang="en-US" sz="1200" kern="1200" baseline="0" dirty="0" smtClean="0">
                <a:solidFill>
                  <a:schemeClr val="tx1"/>
                </a:solidFill>
                <a:latin typeface="+mn-lt"/>
                <a:ea typeface="+mn-ea"/>
                <a:cs typeface="+mn-cs"/>
              </a:rPr>
              <a:t> Escaping an abuser is likely to be extremely dangerous for the survivor and others in her life. Perpetrators often stalk the survivor, track them down and make threats to anyone who may support them.  Women are at a very high risk of being killed by their abuser when trying to or after they leave.  </a:t>
            </a:r>
          </a:p>
          <a:p>
            <a:pPr>
              <a:buFont typeface="Arial" pitchFamily="34" charset="0"/>
              <a:buChar char="•"/>
            </a:pPr>
            <a:r>
              <a:rPr lang="en-US" sz="1200" kern="1200" baseline="0" dirty="0" smtClean="0">
                <a:solidFill>
                  <a:schemeClr val="tx1"/>
                </a:solidFill>
                <a:latin typeface="+mn-lt"/>
                <a:ea typeface="+mn-ea"/>
                <a:cs typeface="+mn-cs"/>
              </a:rPr>
              <a:t> It is also important to understand that the average woman tries to leave 7 times before she actually does so successfully  (this is a US statistic, but important to share – it may be higher in other places)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As such, you should never assume or communicate that leaving is going to be better for the survivor; do not advise her to leave.</a:t>
            </a:r>
            <a:endParaRPr lang="en-US" baseline="0" dirty="0" smtClean="0"/>
          </a:p>
          <a:p>
            <a:endParaRPr lang="en-US" baseline="0" dirty="0" smtClean="0"/>
          </a:p>
          <a:p>
            <a:r>
              <a:rPr lang="en-US" b="1" baseline="0" dirty="0" smtClean="0"/>
              <a:t>**If you have time, you could also go over this content with an activity that illustrates the same message. The activity takes between 20-30 minutes.  Instructions below:</a:t>
            </a:r>
          </a:p>
          <a:p>
            <a:endParaRPr lang="en-US" b="1" baseline="0" dirty="0" smtClean="0"/>
          </a:p>
          <a:p>
            <a:pPr>
              <a:buFont typeface="Arial" pitchFamily="34" charset="0"/>
              <a:buChar char="•"/>
            </a:pPr>
            <a:r>
              <a:rPr lang="en-US" b="1" baseline="0" dirty="0" smtClean="0"/>
              <a:t>Make two flip charts with the symbol/ figure of a woman at the center.    </a:t>
            </a:r>
          </a:p>
          <a:p>
            <a:pPr>
              <a:buFont typeface="Arial" pitchFamily="34" charset="0"/>
              <a:buChar char="•"/>
            </a:pPr>
            <a:r>
              <a:rPr lang="en-US" b="1" baseline="0" dirty="0" smtClean="0"/>
              <a:t> Label one of them “Stay”.  Label the other one “Leave” Hang them side by side on a wall.  You can even give a “name” to the woman. </a:t>
            </a:r>
          </a:p>
          <a:p>
            <a:pPr>
              <a:buFont typeface="Arial" pitchFamily="34" charset="0"/>
              <a:buChar char="•"/>
            </a:pPr>
            <a:r>
              <a:rPr lang="en-US" b="1" baseline="0" dirty="0" smtClean="0"/>
              <a:t> Distribute two different colored post it notes or small sheets of paper to the participants and ask them to write on one color of post- its reasons why a woman would leave an abusive relationship.  </a:t>
            </a:r>
          </a:p>
          <a:p>
            <a:pPr>
              <a:buFont typeface="Arial" pitchFamily="34" charset="0"/>
              <a:buChar char="•"/>
            </a:pPr>
            <a:r>
              <a:rPr lang="en-US" b="1" baseline="0" dirty="0" smtClean="0"/>
              <a:t> On the other color of post-its ask them to write reasons why a woman would stay.  </a:t>
            </a:r>
          </a:p>
          <a:p>
            <a:pPr>
              <a:buFont typeface="Arial" pitchFamily="34" charset="0"/>
              <a:buChar char="•"/>
            </a:pPr>
            <a:r>
              <a:rPr lang="en-US" b="1" baseline="0" dirty="0" smtClean="0"/>
              <a:t> Ask them to put one reason per post it note/ sheet of paper.  </a:t>
            </a:r>
          </a:p>
          <a:p>
            <a:pPr>
              <a:buFont typeface="Arial" pitchFamily="34" charset="0"/>
              <a:buChar char="•"/>
            </a:pPr>
            <a:r>
              <a:rPr lang="en-US" b="1" baseline="0" dirty="0" smtClean="0"/>
              <a:t> Collect the post it notes/ sheets of paper from participants as they make them and place those that are reasons for staying around the woman on the flip chart labeled “stay.”   And those that are reasons for leaving around the woman on the flip chart labeled “leave.”  You could also have participants come up to the flip chart and put their post-it notes on themselves.  </a:t>
            </a:r>
          </a:p>
          <a:p>
            <a:pPr>
              <a:buFont typeface="Arial" pitchFamily="34" charset="0"/>
              <a:buChar char="•"/>
            </a:pPr>
            <a:r>
              <a:rPr lang="en-US" b="1" baseline="0" dirty="0" smtClean="0"/>
              <a:t> Once you have all the post-it notes/ sheets of paper on the appropriate flip chart, review the content of them on each side or ask participants to come up and look.  </a:t>
            </a:r>
          </a:p>
          <a:p>
            <a:pPr>
              <a:buFont typeface="Arial" pitchFamily="34" charset="0"/>
              <a:buChar char="•"/>
            </a:pPr>
            <a:r>
              <a:rPr lang="en-US" b="1" baseline="0" dirty="0" smtClean="0"/>
              <a:t>  Then ask participants to reflect on what they have created.  What do they notice?  </a:t>
            </a:r>
          </a:p>
          <a:p>
            <a:pPr>
              <a:buFont typeface="Arial" pitchFamily="34" charset="0"/>
              <a:buChar char="•"/>
            </a:pPr>
            <a:r>
              <a:rPr lang="en-US" b="1" baseline="0" dirty="0" smtClean="0"/>
              <a:t> The idea is that there will likely be the same if not more reasons for staying than leaving and will drive home the message that it is not an easy choice for a woman to leave an abusive relationship.</a:t>
            </a:r>
          </a:p>
          <a:p>
            <a:pPr>
              <a:buFont typeface="Arial" pitchFamily="34" charset="0"/>
              <a:buChar char="•"/>
            </a:pPr>
            <a:r>
              <a:rPr lang="en-US" b="1" baseline="0" dirty="0" smtClean="0"/>
              <a:t>Also be sure to communicate that we as caseworkers should never assume that leaving is the best option or advise survivors to do this.  Make sure you drive this message home if it does not come up from the group **</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12</a:t>
            </a:fld>
            <a:endParaRPr lang="en-US"/>
          </a:p>
        </p:txBody>
      </p:sp>
    </p:spTree>
    <p:extLst>
      <p:ext uri="{BB962C8B-B14F-4D97-AF65-F5344CB8AC3E}">
        <p14:creationId xmlns="" xmlns:p14="http://schemas.microsoft.com/office/powerpoint/2010/main" val="2461827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pPr>
            <a:r>
              <a:rPr lang="en-US" dirty="0" smtClean="0"/>
              <a:t>Remember</a:t>
            </a:r>
            <a:r>
              <a:rPr lang="en-US" baseline="0" dirty="0" smtClean="0"/>
              <a:t> that IPV is not separate to or different from other cases of GBV. In fact, IPV is both extremely common, and consists of all other forms of violence. For example, a survivor who has been raped by her husband needs all the same referrals and services as a survivor who has been raped by a stranger. She may, however, need additional services and support </a:t>
            </a:r>
            <a:r>
              <a:rPr lang="mr-IN" baseline="0" dirty="0" smtClean="0"/>
              <a:t>–</a:t>
            </a:r>
            <a:r>
              <a:rPr lang="en-US" baseline="0" dirty="0" smtClean="0"/>
              <a:t> including a strong focus on safety, since the survivor is likely to be living with the perpetrator and therefore remains at risk, as well as other services such as shelters, where they exist. </a:t>
            </a:r>
          </a:p>
          <a:p>
            <a:endParaRPr lang="en-US" dirty="0" smtClean="0"/>
          </a:p>
          <a:p>
            <a:r>
              <a:rPr lang="en-US" dirty="0" smtClean="0"/>
              <a:t>If</a:t>
            </a:r>
            <a:r>
              <a:rPr lang="en-US" baseline="0" dirty="0" smtClean="0"/>
              <a:t> shelters exist in your context, be sure to discuss their advantages and drawbacks with your supervisor/team before referring to these services </a:t>
            </a:r>
            <a:r>
              <a:rPr lang="mr-IN" baseline="0" dirty="0" smtClean="0"/>
              <a:t>–</a:t>
            </a:r>
            <a:r>
              <a:rPr lang="en-US" baseline="0" dirty="0" smtClean="0"/>
              <a:t> where they are not well-designed and implemented, shelters can create additional risks for survivors. For example, if the community knows that the shelter is for survivors of IPV, husbands/perpetrators will know where to find their wives, and if adequate security is not provided this will create risks for them. </a:t>
            </a:r>
          </a:p>
          <a:p>
            <a:endParaRPr lang="en-US" baseline="0" dirty="0" smtClean="0"/>
          </a:p>
          <a:p>
            <a:r>
              <a:rPr lang="en-US" baseline="0" dirty="0" smtClean="0"/>
              <a:t>Mediation is also often put forth as a service in IPV cases </a:t>
            </a:r>
            <a:r>
              <a:rPr lang="mr-IN" baseline="0" dirty="0" smtClean="0"/>
              <a:t>–</a:t>
            </a:r>
            <a:r>
              <a:rPr lang="en-US" baseline="0" dirty="0" smtClean="0"/>
              <a:t> this will be discussed in more detail in Module 15B.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13</a:t>
            </a:fld>
            <a:endParaRPr lang="en-US"/>
          </a:p>
        </p:txBody>
      </p:sp>
    </p:spTree>
    <p:extLst>
      <p:ext uri="{BB962C8B-B14F-4D97-AF65-F5344CB8AC3E}">
        <p14:creationId xmlns="" xmlns:p14="http://schemas.microsoft.com/office/powerpoint/2010/main" val="1218979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In small groups of no more than 5 people,</a:t>
            </a:r>
            <a:r>
              <a:rPr lang="en-US" sz="1200" baseline="0" dirty="0" smtClean="0"/>
              <a:t> </a:t>
            </a:r>
            <a:r>
              <a:rPr lang="en-US" sz="1200" dirty="0" smtClean="0"/>
              <a:t>discuss </a:t>
            </a:r>
            <a:r>
              <a:rPr lang="en-US" sz="1200" b="0" dirty="0" smtClean="0"/>
              <a:t>the safety planning you are currently doing with IPV survivors in your program</a:t>
            </a:r>
            <a:r>
              <a:rPr lang="en-US" sz="1200" b="0" baseline="0" dirty="0" smtClean="0"/>
              <a:t> </a:t>
            </a:r>
            <a:r>
              <a:rPr lang="en-US" sz="1200" dirty="0" smtClean="0"/>
              <a:t>and your experiences with safety planning. Some questions </a:t>
            </a:r>
            <a:r>
              <a:rPr lang="en-US" sz="1200" baseline="0" dirty="0" smtClean="0"/>
              <a:t>you can answer are: </a:t>
            </a:r>
            <a:r>
              <a:rPr lang="en-US" sz="1200" dirty="0" smtClean="0"/>
              <a:t>What are some best practices? What can be improved upon? After 10</a:t>
            </a:r>
            <a:r>
              <a:rPr lang="en-US" sz="1200" baseline="0" dirty="0" smtClean="0"/>
              <a:t> minutes of discussion, we’ll come back to the larger group to share back.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en-US"/>
          </a:p>
        </p:txBody>
      </p:sp>
    </p:spTree>
    <p:extLst>
      <p:ext uri="{BB962C8B-B14F-4D97-AF65-F5344CB8AC3E}">
        <p14:creationId xmlns="" xmlns:p14="http://schemas.microsoft.com/office/powerpoint/2010/main" val="1864143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baseline="0" dirty="0" smtClean="0">
                <a:solidFill>
                  <a:schemeClr val="tx1"/>
                </a:solidFill>
                <a:latin typeface="+mn-lt"/>
                <a:ea typeface="+mn-ea"/>
                <a:cs typeface="+mn-cs"/>
              </a:rPr>
              <a:t>**</a:t>
            </a:r>
            <a:r>
              <a:rPr lang="en-US" b="1" baseline="0" dirty="0" smtClean="0"/>
              <a:t>Safety planning is often a very difficult concept to convey to participants, particularly in situations of ongoing abuse such as IPV. In these situations, safety planning is really about taking a risk mitigation or harm reduction approach to the situation and preparing the survivor for if/ when she may need to or choose to leave (whether temporarily or permanently).   It can be hard for participants to understand but also accept that safety planning in these situations is not necessarily about how to ‘stop the abuse from happening again’ or ‘protect the survivor from further abuse.’</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As a caseworker, your primary role in working with IPV survivors on safety is to focus on ways they can reduce their risk of physical violence and to help them think through what they would do if they had to leave temporarily or permanently. </a:t>
            </a:r>
            <a:r>
              <a:rPr lang="en-US" baseline="0" dirty="0" smtClean="0"/>
              <a:t>When assessing safety, you will work with the survivor to asses the risks to her sense of safety, identify the circumstances in which the survivor is most in danger, and other risks for harm from the perpetrator.   </a:t>
            </a:r>
            <a:endParaRPr lang="en-US" dirty="0" smtClean="0"/>
          </a:p>
          <a:p>
            <a:endParaRPr lang="en-US" dirty="0" smtClean="0"/>
          </a:p>
          <a:p>
            <a:r>
              <a:rPr lang="en-US" baseline="0" dirty="0" smtClean="0"/>
              <a:t>We have already talked about safety planning in previous training modules (for example, when we discussed Case Action Planning) </a:t>
            </a:r>
            <a:r>
              <a:rPr lang="mr-IN" baseline="0" dirty="0" smtClean="0"/>
              <a:t>–</a:t>
            </a:r>
            <a:r>
              <a:rPr lang="en-US" baseline="0" dirty="0" smtClean="0"/>
              <a:t> remember that what we are talking about here is not different to the kind of planning we have already talked about. Rather, we are going into safety assessments and safety planning in more detail now because these are particularly important when we talk about IPV </a:t>
            </a:r>
            <a:r>
              <a:rPr lang="mr-IN" baseline="0" dirty="0" smtClean="0"/>
              <a:t>–</a:t>
            </a:r>
            <a:r>
              <a:rPr lang="en-US" baseline="0" dirty="0" smtClean="0"/>
              <a:t> since the survivor often lives with the perpetrator and may be continually at risk.</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en-US"/>
          </a:p>
        </p:txBody>
      </p:sp>
    </p:spTree>
    <p:extLst>
      <p:ext uri="{BB962C8B-B14F-4D97-AF65-F5344CB8AC3E}">
        <p14:creationId xmlns="" xmlns:p14="http://schemas.microsoft.com/office/powerpoint/2010/main" val="346432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Assessing</a:t>
            </a:r>
            <a:r>
              <a:rPr lang="en-US" baseline="0" dirty="0" smtClean="0"/>
              <a:t> the survivor’s sense of safety can be achieved through asking her simple open and close ended questions about her situation.  If it seems relevant and appropriate in your context, you could also use a scale with her, asking her to place her sense of safety on the scale of 1 to 5 with 1 being extremely unsafe and 5 being very safe.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16</a:t>
            </a:fld>
            <a:endParaRPr lang="en-US"/>
          </a:p>
        </p:txBody>
      </p:sp>
    </p:spTree>
    <p:extLst>
      <p:ext uri="{BB962C8B-B14F-4D97-AF65-F5344CB8AC3E}">
        <p14:creationId xmlns="" xmlns:p14="http://schemas.microsoft.com/office/powerpoint/2010/main" val="155898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Each perpetrator has different patterns of abuse. Part of your safety assessment should be to identify and understand those patterns. Doing so can help the survivor better plan, avoid or respond to them. Some women will already know what the patterns are, others will need your help to think through the situation and uncover them.</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You can use open-ended questions (such as those below) to encourage the survivor to carefully think through past instances of violence.</a:t>
            </a:r>
            <a:endParaRPr lang="en-US" baseline="0" dirty="0" smtClean="0"/>
          </a:p>
          <a:p>
            <a:endParaRPr lang="en-US" baseline="0" dirty="0" smtClean="0"/>
          </a:p>
          <a:p>
            <a:r>
              <a:rPr lang="en-US" b="1" baseline="0" dirty="0" smtClean="0"/>
              <a:t>(*You can ask for volunteers to read out the questions*)</a:t>
            </a:r>
          </a:p>
          <a:p>
            <a:endParaRPr lang="en-US" b="1" baseline="0" dirty="0" smtClean="0"/>
          </a:p>
          <a:p>
            <a:pPr>
              <a:buFont typeface="Arial" pitchFamily="34" charset="0"/>
              <a:buChar char="•"/>
            </a:pPr>
            <a:r>
              <a:rPr lang="en-US" sz="1200" kern="1200" baseline="0" dirty="0" smtClean="0">
                <a:solidFill>
                  <a:schemeClr val="tx1"/>
                </a:solidFill>
                <a:latin typeface="+mn-lt"/>
                <a:ea typeface="+mn-ea"/>
                <a:cs typeface="+mn-cs"/>
              </a:rPr>
              <a:t>Can you tell me about some of the times you have felt most unsafe around your husband/partner? </a:t>
            </a:r>
          </a:p>
          <a:p>
            <a:pPr>
              <a:buFont typeface="Arial" pitchFamily="34" charset="0"/>
              <a:buChar char="•"/>
            </a:pPr>
            <a:r>
              <a:rPr lang="en-US" sz="1200" kern="1200" baseline="0" dirty="0" smtClean="0">
                <a:solidFill>
                  <a:schemeClr val="tx1"/>
                </a:solidFill>
                <a:latin typeface="+mn-lt"/>
                <a:ea typeface="+mn-ea"/>
                <a:cs typeface="+mn-cs"/>
              </a:rPr>
              <a:t>What have you noticed about your husband/partner during those times when you feel unsafe? (What is he doing? What is his state of mind like?)</a:t>
            </a:r>
          </a:p>
          <a:p>
            <a:pPr>
              <a:buFont typeface="Arial" pitchFamily="34" charset="0"/>
              <a:buChar char="•"/>
            </a:pPr>
            <a:r>
              <a:rPr lang="en-US" sz="1200" kern="1200" baseline="0" dirty="0" smtClean="0">
                <a:solidFill>
                  <a:schemeClr val="tx1"/>
                </a:solidFill>
                <a:latin typeface="+mn-lt"/>
                <a:ea typeface="+mn-ea"/>
                <a:cs typeface="+mn-cs"/>
              </a:rPr>
              <a:t> What is happening around you during those times when you feel unsafe? (Are you in a particular place? Is it a certain time of day? Are you alone with him? If not, who is with you?)</a:t>
            </a:r>
          </a:p>
          <a:p>
            <a:pPr>
              <a:buFont typeface="Arial" pitchFamily="34" charset="0"/>
              <a:buChar char="•"/>
            </a:pPr>
            <a:r>
              <a:rPr lang="en-US" sz="1200" kern="1200" baseline="0" dirty="0" smtClean="0">
                <a:solidFill>
                  <a:schemeClr val="tx1"/>
                </a:solidFill>
                <a:latin typeface="+mn-lt"/>
                <a:ea typeface="+mn-ea"/>
                <a:cs typeface="+mn-cs"/>
              </a:rPr>
              <a:t> Have you noticed anything in particular that comes before the violence?</a:t>
            </a:r>
            <a:endParaRPr lang="en-US" b="1" baseline="0" dirty="0" smtClean="0"/>
          </a:p>
          <a:p>
            <a:endParaRPr lang="en-US" b="1" baseline="0" dirty="0" smtClean="0"/>
          </a:p>
          <a:p>
            <a:r>
              <a:rPr lang="en-US" b="0" dirty="0" smtClean="0"/>
              <a:t>When</a:t>
            </a:r>
            <a:r>
              <a:rPr lang="en-US" b="0" baseline="0" dirty="0" smtClean="0"/>
              <a:t> you ask these questions it is very important that you emphasize to the survivor that you are not suggesting that she can do anything to control or change the abuse that is happening– rather what we are focusing on risk mitigation / harm reduction.  </a:t>
            </a:r>
            <a:endParaRPr lang="en-US" b="0"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17</a:t>
            </a:fld>
            <a:endParaRPr lang="en-US"/>
          </a:p>
        </p:txBody>
      </p:sp>
    </p:spTree>
    <p:extLst>
      <p:ext uri="{BB962C8B-B14F-4D97-AF65-F5344CB8AC3E}">
        <p14:creationId xmlns="" xmlns:p14="http://schemas.microsoft.com/office/powerpoint/2010/main" val="1509764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kern="1200" baseline="0" dirty="0" smtClean="0">
                <a:solidFill>
                  <a:schemeClr val="tx1"/>
                </a:solidFill>
                <a:latin typeface="+mn-lt"/>
                <a:ea typeface="+mn-ea"/>
                <a:cs typeface="+mn-cs"/>
              </a:rPr>
              <a:t>Understanding the profile and past violent behavior of the abuser can help you and the survivor assess her current risk of danger. This is particularly important because of the increased risk a survivor is in once she reaches out for help. </a:t>
            </a:r>
          </a:p>
          <a:p>
            <a:pPr>
              <a:buFont typeface="Arial" pitchFamily="34" charset="0"/>
              <a:buChar char="•"/>
            </a:pPr>
            <a:r>
              <a:rPr lang="en-US" sz="1200" kern="1200" baseline="0" dirty="0" smtClean="0">
                <a:solidFill>
                  <a:schemeClr val="tx1"/>
                </a:solidFill>
                <a:latin typeface="+mn-lt"/>
                <a:ea typeface="+mn-ea"/>
                <a:cs typeface="+mn-cs"/>
              </a:rPr>
              <a:t> The risk assessment tool can be helpful for assessing the level of present danger. It is a list of questions about the survivor’s exposure to physical violence and risks of violence. Any item that the survivor answers “yes” to could put the survivor at increased risk of severe physical violence. With each additional “yes”, the potential danger level increases. You must consider these factors when doing safety planning because it means that any action the survivor takes (including coming to see you) is extremely risky. </a:t>
            </a:r>
          </a:p>
          <a:p>
            <a:pPr>
              <a:buFont typeface="Arial" pitchFamily="34" charset="0"/>
              <a:buNone/>
            </a:pPr>
            <a:endParaRPr lang="en-US" dirty="0" smtClean="0">
              <a:solidFill>
                <a:schemeClr val="tx1"/>
              </a:solidFill>
            </a:endParaRPr>
          </a:p>
          <a:p>
            <a:r>
              <a:rPr lang="en-US" baseline="0" dirty="0" smtClean="0"/>
              <a:t>You can start the conversation by explaining: </a:t>
            </a:r>
            <a:r>
              <a:rPr lang="en-US" sz="1200" i="1" kern="1200" baseline="0" dirty="0" smtClean="0">
                <a:solidFill>
                  <a:schemeClr val="tx1"/>
                </a:solidFill>
                <a:latin typeface="+mn-lt"/>
                <a:ea typeface="+mn-ea"/>
                <a:cs typeface="+mn-cs"/>
              </a:rPr>
              <a:t>I’d like to ask you some questions about the violence you have been experiencing and about your husband’s behavior. Some of these questions may be hard for you to answer—just do your best and let me know when you need to take a break or if you don’t want to answer something. Please tell me, ‘yes,’ ‘no’ or ‘I don’t know’ when I ask the question.</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**Handout the Risk Assessment</a:t>
            </a:r>
            <a:r>
              <a:rPr lang="en-US" sz="1200" b="1" baseline="0" dirty="0" smtClean="0">
                <a:solidFill>
                  <a:schemeClr val="tx1"/>
                </a:solidFill>
              </a:rPr>
              <a:t> Tool from the GBV Case Management Guidelines (pg. 100 and give it to participants)** Give them a few minutes to look it over and explain that you will be incorporating this into an activity later. </a:t>
            </a:r>
            <a:endParaRPr lang="en-US" sz="1200" b="1"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18</a:t>
            </a:fld>
            <a:endParaRPr lang="en-US"/>
          </a:p>
        </p:txBody>
      </p:sp>
    </p:spTree>
    <p:extLst>
      <p:ext uri="{BB962C8B-B14F-4D97-AF65-F5344CB8AC3E}">
        <p14:creationId xmlns="" xmlns:p14="http://schemas.microsoft.com/office/powerpoint/2010/main" val="1025297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a:t>
            </a:r>
            <a:r>
              <a:rPr lang="en-US" baseline="0" dirty="0" smtClean="0"/>
              <a:t> get into small groups; they can be the same groups at the previous activity or new groups. For this activity, we will refer to </a:t>
            </a:r>
            <a:r>
              <a:rPr lang="en-US" b="0" baseline="0" dirty="0" smtClean="0"/>
              <a:t>Handout 15A.1 and you will use the IPV Risk Assessment I handed out earlier</a:t>
            </a:r>
            <a:r>
              <a:rPr lang="en-US" baseline="0" dirty="0" smtClean="0"/>
              <a:t>. Individually read the case study and then, as a group, assess the survivor’s safety. As you do so, take note of any questions you have that are unanswered in the case study and where there are gaps in the safety assessment. After discussing the case in small groups, we’ll share back to the larger group some of the gaps and unanswered questions. </a:t>
            </a:r>
          </a:p>
          <a:p>
            <a:endParaRPr lang="en-US" baseline="0" dirty="0" smtClean="0"/>
          </a:p>
          <a:p>
            <a:r>
              <a:rPr lang="en-US" b="1" baseline="0" dirty="0" smtClean="0"/>
              <a:t>**Distribute Handout 15A.1*</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19</a:t>
            </a:fld>
            <a:endParaRPr lang="en-US"/>
          </a:p>
        </p:txBody>
      </p:sp>
    </p:spTree>
    <p:extLst>
      <p:ext uri="{BB962C8B-B14F-4D97-AF65-F5344CB8AC3E}">
        <p14:creationId xmlns="" xmlns:p14="http://schemas.microsoft.com/office/powerpoint/2010/main" val="1743422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15A: Case Management Responses to Intimate Partner Violence for Women and Girls</a:t>
            </a:r>
            <a:endParaRPr lang="en-US" sz="1200" b="1"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dynamics, causes and consequences of intimate partner violence (IPV)</a:t>
            </a:r>
          </a:p>
          <a:p>
            <a:pPr marL="171450" lvl="0" indent="-171450">
              <a:buFont typeface="Arial" charset="0"/>
              <a:buChar char="•"/>
            </a:pPr>
            <a:r>
              <a:rPr lang="en-US" sz="1200" kern="1200" dirty="0" smtClean="0">
                <a:solidFill>
                  <a:schemeClr val="tx1"/>
                </a:solidFill>
                <a:effectLst/>
                <a:latin typeface="+mn-lt"/>
                <a:ea typeface="+mn-ea"/>
                <a:cs typeface="+mn-cs"/>
              </a:rPr>
              <a:t>Accurately and thoroughly assess safety with a survivor of IPV</a:t>
            </a:r>
          </a:p>
          <a:p>
            <a:pPr marL="171450" lvl="0" indent="-171450">
              <a:buFont typeface="Arial" charset="0"/>
              <a:buChar char="•"/>
            </a:pPr>
            <a:r>
              <a:rPr lang="en-US" sz="1200" kern="1200" dirty="0" smtClean="0">
                <a:solidFill>
                  <a:schemeClr val="tx1"/>
                </a:solidFill>
                <a:effectLst/>
                <a:latin typeface="+mn-lt"/>
                <a:ea typeface="+mn-ea"/>
                <a:cs typeface="+mn-cs"/>
              </a:rPr>
              <a:t>Create comprehensive, easy to follow safety plans with survivors of IPV</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2</a:t>
            </a:r>
            <a:r>
              <a:rPr lang="en-US" sz="1200" kern="1200" dirty="0" smtClean="0">
                <a:solidFill>
                  <a:schemeClr val="tx1"/>
                </a:solidFill>
                <a:effectLst/>
                <a:latin typeface="+mn-lt"/>
                <a:ea typeface="+mn-ea"/>
                <a:cs typeface="+mn-cs"/>
              </a:rPr>
              <a:t> hours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15A.1 – Assessing Risk (one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15A.2 – Safety Planning Template (one for each participant) </a:t>
            </a:r>
          </a:p>
          <a:p>
            <a:pPr marL="171450" lvl="0" indent="-171450">
              <a:buFont typeface="Arial" charset="0"/>
              <a:buChar char="•"/>
            </a:pPr>
            <a:r>
              <a:rPr lang="en-US" sz="1200" kern="1200" dirty="0" smtClean="0">
                <a:solidFill>
                  <a:schemeClr val="tx1"/>
                </a:solidFill>
                <a:effectLst/>
                <a:latin typeface="+mn-lt"/>
                <a:ea typeface="+mn-ea"/>
                <a:cs typeface="+mn-cs"/>
              </a:rPr>
              <a:t>Handout 15A.3 – Key Messages to Share with IPV</a:t>
            </a:r>
            <a:r>
              <a:rPr lang="en-US" sz="1200" kern="1200" baseline="0" dirty="0" smtClean="0">
                <a:solidFill>
                  <a:schemeClr val="tx1"/>
                </a:solidFill>
                <a:effectLst/>
                <a:latin typeface="+mn-lt"/>
                <a:ea typeface="+mn-ea"/>
                <a:cs typeface="+mn-cs"/>
              </a:rPr>
              <a:t> Survivors</a:t>
            </a:r>
          </a:p>
          <a:p>
            <a:pPr marL="171450" lvl="0" indent="-171450">
              <a:buFont typeface="Arial" charset="0"/>
              <a:buChar char="•"/>
            </a:pPr>
            <a:r>
              <a:rPr lang="en-US" sz="1200" kern="1200" baseline="0" dirty="0" smtClean="0">
                <a:solidFill>
                  <a:schemeClr val="tx1"/>
                </a:solidFill>
                <a:effectLst/>
                <a:latin typeface="+mn-lt"/>
                <a:ea typeface="+mn-ea"/>
                <a:cs typeface="+mn-cs"/>
              </a:rPr>
              <a:t>Handout 15A.4 - IPV </a:t>
            </a:r>
            <a:r>
              <a:rPr lang="en-US" sz="1200" kern="1200" baseline="0" dirty="0" smtClean="0">
                <a:solidFill>
                  <a:schemeClr val="tx1"/>
                </a:solidFill>
                <a:effectLst/>
                <a:latin typeface="+mn-lt"/>
                <a:ea typeface="+mn-ea"/>
                <a:cs typeface="+mn-cs"/>
              </a:rPr>
              <a:t>Risk Assessment (pg. 100 of GBV Case Management Guidelines)</a:t>
            </a:r>
          </a:p>
          <a:p>
            <a:pPr marL="171450" lvl="0" indent="-171450">
              <a:buFont typeface="Arial" charset="0"/>
              <a:buChar char="•"/>
            </a:pPr>
            <a:endParaRPr lang="en-US" sz="1200" kern="1200" dirty="0" smtClean="0">
              <a:solidFill>
                <a:schemeClr val="tx1"/>
              </a:solidFill>
              <a:effectLst/>
              <a:latin typeface="+mn-lt"/>
              <a:ea typeface="+mn-ea"/>
              <a:cs typeface="+mn-cs"/>
            </a:endParaRPr>
          </a:p>
          <a:p>
            <a:pPr marL="0" indent="0">
              <a:buFont typeface="Arial" charset="0"/>
              <a:buNone/>
            </a:pPr>
            <a:r>
              <a:rPr lang="en-US" dirty="0" smtClean="0">
                <a:effectLst/>
              </a:rPr>
              <a:t> </a:t>
            </a:r>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case study for Handout 15A.2 </a:t>
            </a:r>
          </a:p>
          <a:p>
            <a:pPr marL="171450" lvl="0" indent="-171450">
              <a:buFont typeface="Arial" charset="0"/>
              <a:buChar char="•"/>
            </a:pPr>
            <a:r>
              <a:rPr lang="en-US" sz="1200" kern="1200" dirty="0" smtClean="0">
                <a:solidFill>
                  <a:schemeClr val="tx1"/>
                </a:solidFill>
                <a:effectLst/>
                <a:latin typeface="+mn-lt"/>
                <a:ea typeface="+mn-ea"/>
                <a:cs typeface="+mn-cs"/>
              </a:rPr>
              <a:t>Print </a:t>
            </a:r>
            <a:r>
              <a:rPr lang="en-US" sz="1200" kern="1200" dirty="0" smtClean="0">
                <a:solidFill>
                  <a:schemeClr val="tx1"/>
                </a:solidFill>
                <a:effectLst/>
                <a:latin typeface="+mn-lt"/>
                <a:ea typeface="+mn-ea"/>
                <a:cs typeface="+mn-cs"/>
              </a:rPr>
              <a:t>handouts </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Defining IPV Activity (3)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IPV (4-8)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Dynamics of IPV Activity (9)</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 Why Women Stay </a:t>
            </a:r>
            <a:r>
              <a:rPr lang="en-US"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10-11)</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Supporting IPV Survivors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Assessing Safety Activity (13)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Safety &amp; Risk Assessment (</a:t>
            </a:r>
            <a:r>
              <a:rPr lang="en-US" sz="1200" kern="1200" dirty="0" smtClean="0">
                <a:solidFill>
                  <a:schemeClr val="tx1"/>
                </a:solidFill>
                <a:effectLst/>
                <a:latin typeface="+mn-lt"/>
                <a:ea typeface="+mn-ea"/>
                <a:cs typeface="+mn-cs"/>
              </a:rPr>
              <a:t>14-17)</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 Safety Assessment </a:t>
            </a:r>
            <a:r>
              <a:rPr lang="en-US" sz="1200" kern="1200" dirty="0" smtClean="0">
                <a:solidFill>
                  <a:schemeClr val="tx1"/>
                </a:solidFill>
                <a:effectLst/>
                <a:latin typeface="+mn-lt"/>
                <a:ea typeface="+mn-ea"/>
                <a:cs typeface="+mn-cs"/>
              </a:rPr>
              <a:t>Activity </a:t>
            </a:r>
            <a:r>
              <a:rPr lang="en-US"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18)</a:t>
            </a:r>
            <a:endParaRPr lang="en-GB"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Safety Planning </a:t>
            </a:r>
            <a:r>
              <a:rPr lang="en-US" sz="1200" kern="1200" dirty="0" smtClean="0">
                <a:solidFill>
                  <a:schemeClr val="tx1"/>
                </a:solidFill>
                <a:effectLst/>
                <a:latin typeface="+mn-lt"/>
                <a:ea typeface="+mn-ea"/>
                <a:cs typeface="+mn-cs"/>
              </a:rPr>
              <a:t>and Activity (19-21</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Safety Planning Activity (</a:t>
            </a:r>
            <a:r>
              <a:rPr lang="en-US" sz="1200" kern="1200" dirty="0" smtClean="0">
                <a:solidFill>
                  <a:schemeClr val="tx1"/>
                </a:solidFill>
                <a:effectLst/>
                <a:latin typeface="+mn-lt"/>
                <a:ea typeface="+mn-ea"/>
                <a:cs typeface="+mn-cs"/>
              </a:rPr>
              <a:t>22-23)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a:t>
            </a:r>
            <a:r>
              <a:rPr lang="en-US" sz="1200" kern="1200" dirty="0" smtClean="0">
                <a:solidFill>
                  <a:schemeClr val="tx1"/>
                </a:solidFill>
                <a:effectLst/>
                <a:latin typeface="+mn-lt"/>
                <a:ea typeface="+mn-ea"/>
                <a:cs typeface="+mn-cs"/>
              </a:rPr>
              <a:t>24)</a:t>
            </a:r>
            <a:endParaRPr lang="en-GB"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smtClean="0">
                <a:solidFill>
                  <a:schemeClr val="tx1"/>
                </a:solidFill>
                <a:effectLst/>
                <a:latin typeface="+mn-lt"/>
                <a:ea typeface="+mn-ea"/>
                <a:cs typeface="+mn-cs"/>
              </a:rPr>
              <a:t>When facilitating this module, keep in mind that participants in the room may have either experienced IPV themselves, or know someone who has. Identifying and naming the dynamics of power and control can be very confronting; you should be prepared to spend time debriefing from this session (some breathing and relaxation exercises may be useful; see Module on Psychosocial Interventions for more information) and/or to refer participants to services if needed.  </a:t>
            </a:r>
          </a:p>
          <a:p>
            <a:pPr marL="171450" indent="-171450">
              <a:buFont typeface="Arial" charset="0"/>
              <a:buChar char="•"/>
            </a:pPr>
            <a:r>
              <a:rPr lang="en-US" sz="1200" kern="1200" dirty="0" smtClean="0">
                <a:solidFill>
                  <a:schemeClr val="tx1"/>
                </a:solidFill>
                <a:effectLst/>
                <a:latin typeface="+mn-lt"/>
                <a:ea typeface="+mn-ea"/>
                <a:cs typeface="+mn-cs"/>
              </a:rPr>
              <a:t>It is important when using this module on IPV to emphasize that IPV is not somehow separate or different to other forms of GBV; indeed, the majority of GBV experienced by women and girls around the world is actually IPV. IPV is covered in a separate module to give the opportunity to delve more deeply into the complicated power and safety dynamics that are specific to IPV cases. The case management process that has been covered in previous modules applies to IPV. </a:t>
            </a:r>
          </a:p>
          <a:p>
            <a:pPr marL="171450" indent="-171450">
              <a:buFont typeface="Arial" charset="0"/>
              <a:buChar char="•"/>
            </a:pPr>
            <a:r>
              <a:rPr lang="en-US" sz="1200" kern="1200" dirty="0" smtClean="0">
                <a:solidFill>
                  <a:schemeClr val="tx1"/>
                </a:solidFill>
                <a:effectLst/>
                <a:latin typeface="+mn-lt"/>
                <a:ea typeface="+mn-ea"/>
                <a:cs typeface="+mn-cs"/>
              </a:rPr>
              <a:t>Safety planning in cases of IPV can be a challenging process. Many caseworkers want to ‘solve’ the safety problems of the survivor; however, this is often not possible. Often, safety planning is about trying to make a very dangerous situation slightly less dangerous.</a:t>
            </a:r>
          </a:p>
          <a:p>
            <a:pPr marL="171450" indent="-171450">
              <a:buFont typeface="Arial" charset="0"/>
              <a:buChar char="•"/>
            </a:pPr>
            <a:r>
              <a:rPr lang="en-US" sz="1200" kern="1200" dirty="0" smtClean="0">
                <a:solidFill>
                  <a:schemeClr val="tx1"/>
                </a:solidFill>
                <a:effectLst/>
                <a:latin typeface="+mn-lt"/>
                <a:ea typeface="+mn-ea"/>
                <a:cs typeface="+mn-cs"/>
              </a:rPr>
              <a:t>In addition, working with survivors on safety planning can risk giving the impression that a survivor is in control of, or at fault for, the violence s/he experiences. It is therefore important to emphasize (in this module and elsewhere) that this is never the case - safety planning recognizes that the survivor is in a violence situation that she does not have control for, and that within that space s/he can sometimes develop strategies to mitigate the worst of the violence.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and comfortable with the power dynamics involved in IPV cases (cycle of violence, power and control wheel). They should also understand the local terminology for IPV – for example, in some contexts, domestic violence might mean something different to the way we understand IPV. For some, domestic violence includes all violence that happens within a household; e.g. child abuse, violence against domestic workers, etc.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Violence is NEVER the fault of the survivor. Safety planning does not mean that survivors can control the violence that they experience; rather, it is merely a way to mitigate the worst of the consequences.</a:t>
            </a:r>
          </a:p>
          <a:p>
            <a:pPr marL="171450" lvl="0" indent="-171450">
              <a:buFont typeface="Arial" charset="0"/>
              <a:buChar char="•"/>
            </a:pPr>
            <a:r>
              <a:rPr lang="en-US" sz="1200" kern="1200" dirty="0" smtClean="0">
                <a:solidFill>
                  <a:schemeClr val="tx1"/>
                </a:solidFill>
                <a:effectLst/>
                <a:latin typeface="+mn-lt"/>
                <a:ea typeface="+mn-ea"/>
                <a:cs typeface="+mn-cs"/>
              </a:rPr>
              <a:t>Abusers use many excuses to justify their violence in cases of IPV; however, violence is always a choice, and never the fault of the survivor. Abusers who justify their violence by saying they are stressed, or drunk, for example, would never use the same reasons to justify violence against other people in their lives. </a:t>
            </a:r>
          </a:p>
          <a:p>
            <a:pPr marL="171450" indent="-171450">
              <a:buFont typeface="Arial" charset="0"/>
              <a:buChar char="•"/>
            </a:pPr>
            <a:r>
              <a:rPr lang="en-US" sz="1200" kern="1200" dirty="0" smtClean="0">
                <a:solidFill>
                  <a:schemeClr val="tx1"/>
                </a:solidFill>
                <a:effectLst/>
                <a:latin typeface="+mn-lt"/>
                <a:ea typeface="+mn-ea"/>
                <a:cs typeface="+mn-cs"/>
              </a:rPr>
              <a:t>Though it may seem to us as though the best solution is for a survivor to leave an abusive relationship, this is often not possible or desirable. Women have many reasons for staying, all of which are valid and must be respected. </a:t>
            </a:r>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Once the survivor has identified potentially dangerous situations, she needs to develop an idea of how to react in those situations. Safety planning enables the survivor to proceed with a pre-determined course of action when she is in a life threatening situation. Safety planning can help her minimize the harm done by the perpetrator by identifying resources means to avoid harm and places she can go temporarily for safety.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Usually survivors have some safety strategies already in place. The key is to find out what is already working for the survivor and build upon it. You can use the following questions to develop the safety plan together:</a:t>
            </a:r>
            <a:endParaRPr lang="en-US" baseline="0" dirty="0" smtClean="0"/>
          </a:p>
          <a:p>
            <a:endParaRPr lang="en-US" baseline="0" dirty="0" smtClean="0"/>
          </a:p>
          <a:p>
            <a:r>
              <a:rPr lang="en-US" baseline="0" dirty="0" smtClean="0"/>
              <a:t>It is also important to remember that creating a safety plan with the survivor does not indicate in any way that the person is responsible for the violence they experiences.  This process is a way of helping survivors to mitigate the consequences of the violence they experience, but it is important to continuously emphasize that if they experience further violence it is not their fault, even if they did not manage to implement the safety plan. Violence is always the choice of the perpetrator, and never the fault of the survivor.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20</a:t>
            </a:fld>
            <a:endParaRPr lang="en-US"/>
          </a:p>
        </p:txBody>
      </p:sp>
    </p:spTree>
    <p:extLst>
      <p:ext uri="{BB962C8B-B14F-4D97-AF65-F5344CB8AC3E}">
        <p14:creationId xmlns="" xmlns:p14="http://schemas.microsoft.com/office/powerpoint/2010/main" val="304443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baseline="0" dirty="0" smtClean="0">
                <a:solidFill>
                  <a:schemeClr val="tx1"/>
                </a:solidFill>
                <a:latin typeface="+mn-lt"/>
                <a:ea typeface="+mn-ea"/>
                <a:cs typeface="+mn-cs"/>
              </a:rPr>
              <a:t>Identify her existing responses:</a:t>
            </a:r>
          </a:p>
          <a:p>
            <a:r>
              <a:rPr lang="en-US" sz="1200" kern="1200" baseline="0" dirty="0" smtClean="0">
                <a:solidFill>
                  <a:schemeClr val="tx1"/>
                </a:solidFill>
                <a:latin typeface="+mn-lt"/>
                <a:ea typeface="+mn-ea"/>
                <a:cs typeface="+mn-cs"/>
              </a:rPr>
              <a:t>What do you do when you are in danger? Discuss with her if and how this is working.</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Identify her existing resources (people, money, materials):</a:t>
            </a:r>
          </a:p>
          <a:p>
            <a:pPr>
              <a:buFont typeface="Arial" pitchFamily="34" charset="0"/>
              <a:buChar char="•"/>
            </a:pPr>
            <a:r>
              <a:rPr lang="en-US" sz="1200" kern="1200" baseline="0" dirty="0" smtClean="0">
                <a:solidFill>
                  <a:schemeClr val="tx1"/>
                </a:solidFill>
                <a:latin typeface="+mn-lt"/>
                <a:ea typeface="+mn-ea"/>
                <a:cs typeface="+mn-cs"/>
              </a:rPr>
              <a:t> Where could you go? Help the survivor to think of at least one safe place she can get to quickly in an emergency. She should arrange things with that place ahead of time.</a:t>
            </a:r>
          </a:p>
          <a:p>
            <a:pPr>
              <a:buFont typeface="Arial" pitchFamily="34" charset="0"/>
              <a:buChar char="•"/>
            </a:pPr>
            <a:r>
              <a:rPr lang="en-US" sz="1200" kern="1200" baseline="0" dirty="0" smtClean="0">
                <a:solidFill>
                  <a:schemeClr val="tx1"/>
                </a:solidFill>
                <a:latin typeface="+mn-lt"/>
                <a:ea typeface="+mn-ea"/>
                <a:cs typeface="+mn-cs"/>
              </a:rPr>
              <a:t> Whom do you trust? Think about anyone (neighbors, friends, family members, an organization) that the survivor can trust. For example, discuss having a signal with helpful neighbors. Upon seeing this signal from the survivor, neighbors would plan to visit in a group.</a:t>
            </a:r>
          </a:p>
          <a:p>
            <a:pPr>
              <a:buFont typeface="Arial" pitchFamily="34" charset="0"/>
              <a:buChar char="•"/>
            </a:pPr>
            <a:r>
              <a:rPr lang="en-US" sz="1200" kern="1200" baseline="0" dirty="0" smtClean="0">
                <a:solidFill>
                  <a:schemeClr val="tx1"/>
                </a:solidFill>
                <a:latin typeface="+mn-lt"/>
                <a:ea typeface="+mn-ea"/>
                <a:cs typeface="+mn-cs"/>
              </a:rPr>
              <a:t> What financial resources do you have? Can she save money and hide it somewhere the abuser will never look or keep it in a designated safe place.</a:t>
            </a:r>
          </a:p>
          <a:p>
            <a:pPr>
              <a:buFont typeface="Arial" pitchFamily="34" charset="0"/>
              <a:buChar char="•"/>
            </a:pPr>
            <a:r>
              <a:rPr lang="en-US" sz="1200" kern="1200" baseline="0" dirty="0" smtClean="0">
                <a:solidFill>
                  <a:schemeClr val="tx1"/>
                </a:solidFill>
                <a:latin typeface="+mn-lt"/>
                <a:ea typeface="+mn-ea"/>
                <a:cs typeface="+mn-cs"/>
              </a:rPr>
              <a:t> What material resources do you have? Can any of these be moved out of the abuser's reach? Can any of them be used to support the survivor if she needs a means of income?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Explore potential safety strategies:</a:t>
            </a:r>
          </a:p>
          <a:p>
            <a:pPr>
              <a:buFont typeface="Arial" pitchFamily="34" charset="0"/>
              <a:buChar char="•"/>
            </a:pPr>
            <a:r>
              <a:rPr lang="en-US" sz="1200" kern="1200" baseline="0" dirty="0" smtClean="0">
                <a:solidFill>
                  <a:schemeClr val="tx1"/>
                </a:solidFill>
                <a:latin typeface="+mn-lt"/>
                <a:ea typeface="+mn-ea"/>
                <a:cs typeface="+mn-cs"/>
              </a:rPr>
              <a:t> Who already knows about your partner’s abuse? The survivor may not be embarrassed to enlist the help of these people.</a:t>
            </a:r>
          </a:p>
          <a:p>
            <a:pPr>
              <a:buFont typeface="Arial" pitchFamily="34" charset="0"/>
              <a:buChar char="•"/>
            </a:pPr>
            <a:r>
              <a:rPr lang="en-US" sz="1200" kern="1200" baseline="0" dirty="0" smtClean="0">
                <a:solidFill>
                  <a:schemeClr val="tx1"/>
                </a:solidFill>
                <a:latin typeface="+mn-lt"/>
                <a:ea typeface="+mn-ea"/>
                <a:cs typeface="+mn-cs"/>
              </a:rPr>
              <a:t> Is there anyone who can talk to the perpetrator at a non-violent time to try to discourage his violence? There may be someone whom the perpetrator respects that could work with him to stop his use of violence. Even if temporary, it may give the survivor some respite.</a:t>
            </a:r>
          </a:p>
          <a:p>
            <a:pPr>
              <a:buFont typeface="Arial" pitchFamily="34" charset="0"/>
              <a:buChar char="•"/>
            </a:pPr>
            <a:r>
              <a:rPr lang="en-US" sz="1200" kern="1200" baseline="0" dirty="0" smtClean="0">
                <a:solidFill>
                  <a:schemeClr val="tx1"/>
                </a:solidFill>
                <a:latin typeface="+mn-lt"/>
                <a:ea typeface="+mn-ea"/>
                <a:cs typeface="+mn-cs"/>
              </a:rPr>
              <a:t> What local authorities or police might you involve, and under what circumstances would you involve them? Discuss with the survivor at what point she would report the perpetrator and involve authorities.</a:t>
            </a:r>
          </a:p>
          <a:p>
            <a:pPr>
              <a:buFont typeface="Arial" pitchFamily="34" charset="0"/>
              <a:buChar char="•"/>
            </a:pPr>
            <a:r>
              <a:rPr lang="en-US" sz="1200" kern="1200" baseline="0" dirty="0" smtClean="0">
                <a:solidFill>
                  <a:schemeClr val="tx1"/>
                </a:solidFill>
                <a:latin typeface="+mn-lt"/>
                <a:ea typeface="+mn-ea"/>
                <a:cs typeface="+mn-cs"/>
              </a:rPr>
              <a:t>  How can you involve your children? If the survivor has children, what do the children do when the survivor and they are in danger? How can the survivor involve her children in safety strategies?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Discuss what would happen if she needed to/ decided to leave:</a:t>
            </a:r>
          </a:p>
          <a:p>
            <a:pPr>
              <a:buFont typeface="Arial" pitchFamily="34" charset="0"/>
              <a:buChar char="•"/>
            </a:pPr>
            <a:r>
              <a:rPr lang="en-US" sz="1200" kern="1200" baseline="0" dirty="0" smtClean="0">
                <a:solidFill>
                  <a:schemeClr val="tx1"/>
                </a:solidFill>
                <a:latin typeface="+mn-lt"/>
                <a:ea typeface="+mn-ea"/>
                <a:cs typeface="+mn-cs"/>
              </a:rPr>
              <a:t> If you have to leave, what will you bring? Consider important documents such as identification for her and the children, clothing, food, and money and how they will be carried.</a:t>
            </a:r>
          </a:p>
          <a:p>
            <a:pPr>
              <a:buFont typeface="Arial" pitchFamily="34" charset="0"/>
              <a:buChar char="•"/>
            </a:pPr>
            <a:r>
              <a:rPr lang="en-US" sz="1200" kern="1200" baseline="0" dirty="0" smtClean="0">
                <a:solidFill>
                  <a:schemeClr val="tx1"/>
                </a:solidFill>
                <a:latin typeface="+mn-lt"/>
                <a:ea typeface="+mn-ea"/>
                <a:cs typeface="+mn-cs"/>
              </a:rPr>
              <a:t> If you have to leave, what will happen to your children? If the survivor has children, what will be their role in the escape? Survivors almost always flee with their children, so it is important for the survivor to think about their safety and how much they are able to handle. If they will not go with her, what are the arrangements for their care?</a:t>
            </a:r>
          </a:p>
          <a:p>
            <a:pPr>
              <a:buFont typeface="Arial" pitchFamily="34" charset="0"/>
              <a:buChar char="•"/>
            </a:pPr>
            <a:r>
              <a:rPr lang="en-US" sz="1200" kern="1200" baseline="0" dirty="0" smtClean="0">
                <a:solidFill>
                  <a:schemeClr val="tx1"/>
                </a:solidFill>
                <a:latin typeface="+mn-lt"/>
                <a:ea typeface="+mn-ea"/>
                <a:cs typeface="+mn-cs"/>
              </a:rPr>
              <a:t>  Who else might be in danger if you had to leave? Consider whether the perpetrator would take out his frustration on anyone else if the survivor left.</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As the survivor begins to identify potential responses and resources, help her to plan exactly what she would do in dangerous situations. After she has identified all the resources she has, you can begin to discuss how they can be appropriately applied to these situations. Usually a survivor will have a more moderate plan for less threatening situations and a more drastic one for life-threatening situations. It is important to remember that the most dangerous time for any survivor of IPV is when she tries to leave, so having a plan already in place for the point at which she is going to leave, where she is going to go and who is going to be involved is critical for minimizing</a:t>
            </a:r>
          </a:p>
          <a:p>
            <a:r>
              <a:rPr lang="en-US" sz="1200" kern="1200" baseline="0" dirty="0" smtClean="0">
                <a:solidFill>
                  <a:schemeClr val="tx1"/>
                </a:solidFill>
                <a:latin typeface="+mn-lt"/>
                <a:ea typeface="+mn-ea"/>
                <a:cs typeface="+mn-cs"/>
              </a:rPr>
              <a:t>safety risks.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 summary, to assess and plan for safety with a survivor of IPV, you should:</a:t>
            </a:r>
          </a:p>
          <a:p>
            <a:pPr>
              <a:buFont typeface="Arial" pitchFamily="34" charset="0"/>
              <a:buChar char="•"/>
            </a:pPr>
            <a:r>
              <a:rPr lang="en-US" sz="1200" kern="1200" baseline="0" dirty="0" smtClean="0">
                <a:solidFill>
                  <a:schemeClr val="tx1"/>
                </a:solidFill>
                <a:latin typeface="+mn-lt"/>
                <a:ea typeface="+mn-ea"/>
                <a:cs typeface="+mn-cs"/>
              </a:rPr>
              <a:t> Get a sense of a survivor’s perception of safety in her household.</a:t>
            </a:r>
          </a:p>
          <a:p>
            <a:pPr>
              <a:buFont typeface="Arial" pitchFamily="34" charset="0"/>
              <a:buChar char="•"/>
            </a:pPr>
            <a:r>
              <a:rPr lang="en-US" sz="1200" kern="1200" baseline="0" dirty="0" smtClean="0">
                <a:solidFill>
                  <a:schemeClr val="tx1"/>
                </a:solidFill>
                <a:latin typeface="+mn-lt"/>
                <a:ea typeface="+mn-ea"/>
                <a:cs typeface="+mn-cs"/>
              </a:rPr>
              <a:t>  Find out the exact circumstances in which the survivor (and her children, if relevant) are in the most danger.</a:t>
            </a:r>
          </a:p>
          <a:p>
            <a:pPr>
              <a:buFont typeface="Arial" pitchFamily="34" charset="0"/>
              <a:buChar char="•"/>
            </a:pPr>
            <a:r>
              <a:rPr lang="en-US" sz="1200" kern="1200" baseline="0" dirty="0" smtClean="0">
                <a:solidFill>
                  <a:schemeClr val="tx1"/>
                </a:solidFill>
                <a:latin typeface="+mn-lt"/>
                <a:ea typeface="+mn-ea"/>
                <a:cs typeface="+mn-cs"/>
              </a:rPr>
              <a:t> Determine if the survivor is at risk of life threatening physical harm.</a:t>
            </a:r>
          </a:p>
          <a:p>
            <a:pPr>
              <a:buFont typeface="Arial" pitchFamily="34" charset="0"/>
              <a:buChar char="•"/>
            </a:pPr>
            <a:r>
              <a:rPr lang="en-US" sz="1200" kern="1200" baseline="0" dirty="0" smtClean="0">
                <a:solidFill>
                  <a:schemeClr val="tx1"/>
                </a:solidFill>
                <a:latin typeface="+mn-lt"/>
                <a:ea typeface="+mn-ea"/>
                <a:cs typeface="+mn-cs"/>
              </a:rPr>
              <a:t>  Find out what existing strategies and resources the survivor has and develop a plan for safety that incorporates those resources.</a:t>
            </a:r>
          </a:p>
          <a:p>
            <a:pPr>
              <a:buFont typeface="Arial" pitchFamily="34" charset="0"/>
              <a:buChar char="•"/>
            </a:pPr>
            <a:r>
              <a:rPr lang="en-US" sz="1200" kern="1200" baseline="0" dirty="0" smtClean="0">
                <a:solidFill>
                  <a:schemeClr val="tx1"/>
                </a:solidFill>
                <a:latin typeface="+mn-lt"/>
                <a:ea typeface="+mn-ea"/>
                <a:cs typeface="+mn-cs"/>
              </a:rPr>
              <a:t> If relevant, help her identify strategies to include her children in safety planning.</a:t>
            </a:r>
            <a:endParaRPr lang="en-US"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21</a:t>
            </a:fld>
            <a:endParaRPr lang="en-US"/>
          </a:p>
        </p:txBody>
      </p:sp>
    </p:spTree>
    <p:extLst>
      <p:ext uri="{BB962C8B-B14F-4D97-AF65-F5344CB8AC3E}">
        <p14:creationId xmlns="" xmlns:p14="http://schemas.microsoft.com/office/powerpoint/2010/main" val="25476375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Find a partner to work with for this activity. Each set of partners will be given a case study and a safety planning worksheet. You will role play carrying out a safety assessment and creating a safety plan with one person acting as the survivor</a:t>
            </a:r>
            <a:r>
              <a:rPr lang="en-US" sz="1200" baseline="0" dirty="0" smtClean="0"/>
              <a:t> </a:t>
            </a:r>
            <a:r>
              <a:rPr lang="en-US" sz="1200" dirty="0" smtClean="0"/>
              <a:t>and the other acting as the caseworker. “Survivors,” you are invited to add to the case study as you go through the safety assessment and planning process.</a:t>
            </a:r>
          </a:p>
          <a:p>
            <a:pPr algn="l"/>
            <a:r>
              <a:rPr lang="en-US" sz="1200" dirty="0" smtClean="0"/>
              <a:t> </a:t>
            </a:r>
          </a:p>
          <a:p>
            <a:pPr algn="l"/>
            <a:r>
              <a:rPr lang="en-US" sz="1200" dirty="0" smtClean="0"/>
              <a:t>After you have reached the midway point (i.e.</a:t>
            </a:r>
            <a:r>
              <a:rPr lang="en-US" sz="1200" baseline="0" dirty="0" smtClean="0"/>
              <a:t> as the caseworker you have finished with the safety assessment ) s</a:t>
            </a:r>
            <a:r>
              <a:rPr lang="en-US" sz="1200" dirty="0" smtClean="0"/>
              <a:t>witch roles.  Now,</a:t>
            </a:r>
            <a:r>
              <a:rPr lang="en-US" sz="1200" baseline="0" dirty="0" smtClean="0"/>
              <a:t> the caseworker will take the information gathered from the assessment and begin the safety planning process.  </a:t>
            </a:r>
            <a:r>
              <a:rPr lang="en-US" sz="1200" dirty="0" smtClean="0"/>
              <a:t>When you have finished, discuss your experiences as both a survivor and caseworker. We’ll share some of those experiences in a larger group once we have finished. </a:t>
            </a:r>
          </a:p>
          <a:p>
            <a:pPr algn="l"/>
            <a:endParaRPr lang="en-US" sz="1200" dirty="0" smtClean="0"/>
          </a:p>
          <a:p>
            <a:pPr algn="l"/>
            <a:r>
              <a:rPr lang="en-US" sz="1200" b="1" dirty="0" smtClean="0"/>
              <a:t>**Distribute</a:t>
            </a:r>
            <a:r>
              <a:rPr lang="en-US" sz="1200" b="1" baseline="0" dirty="0" smtClean="0"/>
              <a:t> Handout 15A.2 – let participants know that this handout includes the prompts/ questions for the safety assessment and the safety planning.  Also direct participants to use the Handout you distributed earlier – the IPV Risk Assessment.  **</a:t>
            </a:r>
          </a:p>
          <a:p>
            <a:pPr algn="l"/>
            <a:endParaRPr lang="en-US" sz="1200" b="1" baseline="0" dirty="0" smtClean="0"/>
          </a:p>
          <a:p>
            <a:pPr algn="l"/>
            <a:r>
              <a:rPr lang="en-US" sz="1200" b="1" baseline="0" dirty="0" smtClean="0"/>
              <a:t>Remind participants that they do not have to ask ALL of the questions in the safety planning – they can start with broad questions and ask more specific ones as needed.  </a:t>
            </a:r>
            <a:endParaRPr lang="en-US" sz="1200" b="1" dirty="0" smtClean="0"/>
          </a:p>
          <a:p>
            <a:pPr algn="l"/>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22</a:t>
            </a:fld>
            <a:endParaRPr lang="en-US"/>
          </a:p>
        </p:txBody>
      </p:sp>
    </p:spTree>
    <p:extLst>
      <p:ext uri="{BB962C8B-B14F-4D97-AF65-F5344CB8AC3E}">
        <p14:creationId xmlns="" xmlns:p14="http://schemas.microsoft.com/office/powerpoint/2010/main" val="41159665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One of the most important ways you can help an IPV survivor is to provide accurate information about the causes and dynamics of IPV and the normal responses and feelings that a woman in an abusive relationship may have. Providing such information is helpful because it may reduce self-blame and shame about the violence she has been or is experiencing as well as validate and normalize her reactions to it. Be sure to adapt these messages as</a:t>
            </a:r>
          </a:p>
          <a:p>
            <a:r>
              <a:rPr lang="en-US" sz="1200" kern="1200" baseline="0" dirty="0" smtClean="0">
                <a:solidFill>
                  <a:schemeClr val="tx1"/>
                </a:solidFill>
                <a:latin typeface="+mn-lt"/>
                <a:ea typeface="+mn-ea"/>
                <a:cs typeface="+mn-cs"/>
              </a:rPr>
              <a:t>appropriate to your context and the survivor’s situation.</a:t>
            </a:r>
          </a:p>
          <a:p>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After</a:t>
            </a:r>
            <a:r>
              <a:rPr lang="en-US" b="1" baseline="0" dirty="0" smtClean="0"/>
              <a:t> doing this activity in small groups, bring the discussion to the large group.  Flip chart the groups’ responses, discussing the purpose of each statement (i.e. how is it helpful for the survivor to know that/ hear that).</a:t>
            </a:r>
          </a:p>
          <a:p>
            <a:endParaRPr lang="en-US" b="1" baseline="0" dirty="0" smtClean="0"/>
          </a:p>
          <a:p>
            <a:r>
              <a:rPr lang="en-US" b="1" baseline="0" dirty="0" smtClean="0"/>
              <a:t>Distribute Handout 15A.3- Key Messages to Share with IPV Survivors.  Quickly review that noting which statements the group has already identified and which are new.  </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25</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session,</a:t>
            </a:r>
            <a:r>
              <a:rPr lang="en-US" baseline="0" dirty="0" smtClean="0"/>
              <a:t> we’re going to focus on intimate partner violence and the specific ways in which we respond to it during case management. Our objectives are: </a:t>
            </a:r>
          </a:p>
          <a:p>
            <a:pPr lvl="0" rtl="0"/>
            <a:r>
              <a:rPr lang="en-US" dirty="0" smtClean="0"/>
              <a:t>1. Understand the dynamics, causes and consequences of intimate partner violence (IPV)</a:t>
            </a:r>
          </a:p>
          <a:p>
            <a:pPr lvl="0" rtl="0"/>
            <a:r>
              <a:rPr lang="en-US" dirty="0" smtClean="0"/>
              <a:t>2. Accurately and thoroughly assess safety with a survivor of IPV</a:t>
            </a:r>
          </a:p>
          <a:p>
            <a:pPr lvl="0" rtl="0"/>
            <a:r>
              <a:rPr lang="en-US" dirty="0" smtClean="0"/>
              <a:t>3. Create comprehensive, easy to follow safety plans with survivors of IPV</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jump</a:t>
            </a:r>
            <a:r>
              <a:rPr lang="en-US" baseline="0" dirty="0" smtClean="0"/>
              <a:t> into the content of this training, we’ll get into small groups of no more than 5 people to discuss your understanding of IPV. Some questions to help guide your discussion are on the slide: What is IPV? What are the differences, if any, between marital conflict and IPV? You’ll have 5-10 minutes to discuss in groups and then we’ll come back to the larger group to share highlights of your conversations.  (*facilitator, you can write down resonating themes and points on a flipchart to refer back to during the next slide*)</a:t>
            </a:r>
          </a:p>
          <a:p>
            <a:endParaRPr lang="en-US" baseline="0" dirty="0" smtClean="0"/>
          </a:p>
          <a:p>
            <a:r>
              <a:rPr lang="en-US" baseline="0" dirty="0" smtClean="0"/>
              <a:t>Is this kind of violence different to what we’ve talked about in previous sessions? Actually, IPV makes up the largest percentage of violence in most contexts around the world. Violence by an intimate partner is not an exception, it is the norm; however, it can be much harder for people to accept and talk about because it is often seen as a private or family issue.</a:t>
            </a:r>
          </a:p>
          <a:p>
            <a:endParaRPr lang="en-US"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en-US"/>
          </a:p>
        </p:txBody>
      </p:sp>
    </p:spTree>
    <p:extLst>
      <p:ext uri="{BB962C8B-B14F-4D97-AF65-F5344CB8AC3E}">
        <p14:creationId xmlns="" xmlns:p14="http://schemas.microsoft.com/office/powerpoint/2010/main" val="1693210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our work, we define IPV, which is also called domestic violence, as a pattern of abusive behavior in an intimate relationship that it used by one person (who is usually a man) to gain or maintain power and control over the other person (who is usually a woman). IPV is different from marital conflict for a few reasons, one of the largest reasons being the imbalance of control and power in the relationship. </a:t>
            </a:r>
          </a:p>
          <a:p>
            <a:endParaRPr lang="en-US" baseline="0" dirty="0" smtClean="0"/>
          </a:p>
          <a:p>
            <a:r>
              <a:rPr lang="en-US" b="1" baseline="0" dirty="0" smtClean="0"/>
              <a:t>*Note that in some places, the tem ’domestic violence’ is used to describe all kinds of violence existing within a household, including child abuse and abuse of domestic workers, etc. If this is the case in your context, ensure that you make the distinction that IPV is specific because of the relationship that exists between the two parties. Also note that IPV applies not only to current relationships but also ex-partners.* </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en-US"/>
          </a:p>
        </p:txBody>
      </p:sp>
    </p:spTree>
    <p:extLst>
      <p:ext uri="{BB962C8B-B14F-4D97-AF65-F5344CB8AC3E}">
        <p14:creationId xmlns="" xmlns:p14="http://schemas.microsoft.com/office/powerpoint/2010/main" val="1538243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what does IPV look like? IPV can come in many forms: physical, sexual, emotional, economic, psychological, and spiritual. A woman can be restricted, coerced or otherwise controlled in one or all of these areas of her life often time through the perpetrator’s use of behaviors (on the right) that: frighten, intimidate, terrorize, manipulate, hurt, humiliate, blame, injure and/or wound.</a:t>
            </a:r>
          </a:p>
          <a:p>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Most IPV</a:t>
            </a:r>
            <a:r>
              <a:rPr lang="en-US" sz="1200" kern="1200" baseline="0" dirty="0" smtClean="0">
                <a:solidFill>
                  <a:schemeClr val="tx1"/>
                </a:solidFill>
                <a:effectLst/>
                <a:latin typeface="+mn-lt"/>
                <a:ea typeface="+mn-ea"/>
                <a:cs typeface="+mn-cs"/>
              </a:rPr>
              <a:t> survivors will have experienced violence in various forms over a period of time </a:t>
            </a:r>
            <a:r>
              <a:rPr lang="mr-IN"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often, this violence can be perceived (by the survivor and by others in her community) as normal, since it occurs frequently to many women. Often, survivors will come forward to seek help when the violence escalates and becomes more severe and/or regular. This does not justify or condone any level of violence </a:t>
            </a:r>
            <a:r>
              <a:rPr lang="mr-IN"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rather, it helps us to understand the situation of IPV survivors who come to us for support. For many, perhaps most, this will not be the first time they have experienced some kind of IPV.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en-US"/>
          </a:p>
        </p:txBody>
      </p:sp>
    </p:spTree>
    <p:extLst>
      <p:ext uri="{BB962C8B-B14F-4D97-AF65-F5344CB8AC3E}">
        <p14:creationId xmlns="" xmlns:p14="http://schemas.microsoft.com/office/powerpoint/2010/main" val="1231663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a:t>
            </a:r>
            <a:r>
              <a:rPr lang="en-US" baseline="0" dirty="0" smtClean="0"/>
              <a:t> do abusers abuse?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latin typeface="Arial" panose="020B0604020202020204" pitchFamily="34" charset="0"/>
                <a:ea typeface="ヒラギノ角ゴ Pro W3" pitchFamily="14" charset="-128"/>
              </a:rPr>
              <a:t>Is it because… They are uneducated? They are traumatized? They can’t manage their anger? They are unhappy in their marriage? They have witnessed violence? They are stressed? No. Perpetrators choose to</a:t>
            </a:r>
            <a:r>
              <a:rPr lang="en-US" altLang="en-US" baseline="0" dirty="0" smtClean="0">
                <a:latin typeface="Arial" panose="020B0604020202020204" pitchFamily="34" charset="0"/>
                <a:ea typeface="ヒラギノ角ゴ Pro W3" pitchFamily="14" charset="-128"/>
              </a:rPr>
              <a:t> use violence, and they do it as a means of controlling and dominating. IPV, like all gender-based violence, is based on a dynamic wherein women have less status, power and control over their lives. </a:t>
            </a:r>
            <a:r>
              <a:rPr lang="en-US" altLang="en-US" dirty="0" smtClean="0">
                <a:latin typeface="Arial" panose="020B0604020202020204" pitchFamily="34" charset="0"/>
                <a:ea typeface="ヒラギノ角ゴ Pro W3" pitchFamily="14" charset="-128"/>
              </a:rPr>
              <a:t>Most abusers do</a:t>
            </a:r>
            <a:r>
              <a:rPr lang="en-US" altLang="en-US" baseline="0" dirty="0" smtClean="0">
                <a:latin typeface="Arial" panose="020B0604020202020204" pitchFamily="34" charset="0"/>
                <a:ea typeface="ヒラギノ角ゴ Pro W3" pitchFamily="14" charset="-128"/>
              </a:rPr>
              <a:t> not believe </a:t>
            </a:r>
            <a:r>
              <a:rPr lang="en-US" altLang="en-US" dirty="0" smtClean="0">
                <a:latin typeface="Arial" panose="020B0604020202020204" pitchFamily="34" charset="0"/>
                <a:ea typeface="ヒラギノ角ゴ Pro W3" pitchFamily="14" charset="-128"/>
              </a:rPr>
              <a:t>that there is any reason to change. They can be very good at justifying their behavior (especially within their cultural frame of reference). They may blame the abusive behavior on stress, abuse of alcohol, loss of control, or the </a:t>
            </a:r>
            <a:r>
              <a:rPr lang="en-US" altLang="en-US" u="none" dirty="0" smtClean="0">
                <a:latin typeface="Arial" panose="020B0604020202020204" pitchFamily="34" charset="0"/>
                <a:ea typeface="ヒラギノ角ゴ Pro W3" pitchFamily="14" charset="-128"/>
              </a:rPr>
              <a:t>behavior of the survivor.</a:t>
            </a:r>
          </a:p>
          <a:p>
            <a:endParaRPr lang="en-US" dirty="0" smtClean="0"/>
          </a:p>
          <a:p>
            <a:r>
              <a:rPr lang="en-US" dirty="0" smtClean="0"/>
              <a:t>Although</a:t>
            </a:r>
            <a:r>
              <a:rPr lang="en-US" baseline="0" dirty="0" smtClean="0"/>
              <a:t> abusers can find many reasons for the abuse they commit, they don’t use these same excuses to commit violence against other people in their lives. For example, a man who hits his wife ’because he’s stressed’ would not do the same thing to his friend, to his boss, or to a teacher at his child’s school. In addition, most IPV happens behind closed doors and demonstrates behavior that is very different to how abusers behave in public – this shows that they know it is something that they shouldn’t do around other people, and that they are actually in control of their actions.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en-US"/>
          </a:p>
        </p:txBody>
      </p:sp>
    </p:spTree>
    <p:extLst>
      <p:ext uri="{BB962C8B-B14F-4D97-AF65-F5344CB8AC3E}">
        <p14:creationId xmlns="" xmlns:p14="http://schemas.microsoft.com/office/powerpoint/2010/main" val="2754215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mentioned in the previous</a:t>
            </a:r>
            <a:r>
              <a:rPr lang="en-US" baseline="0" dirty="0" smtClean="0"/>
              <a:t> slide, IPV is about power and control; abusers exploit the power that they have as men in society and in the family to dominate their female partners. IPV also occurs in a cycle; it is ongoing and combines several types of abuse such as emotional, physical, and financial. IPV rarely occurs as a one time event, but happens time and time again, cycling through abuse, apology and ‘honeymoon’ period of reduced or no violence, and then abuse again. </a:t>
            </a:r>
          </a:p>
          <a:p>
            <a:endParaRPr lang="en-US" baseline="0" dirty="0" smtClean="0"/>
          </a:p>
          <a:p>
            <a:r>
              <a:rPr lang="en-US" baseline="0" dirty="0" smtClean="0"/>
              <a:t>Abusers make calculated choices about with whom and when they are violent – they are not violent when they attend prayer or go to work; they can control their violent behaviors. As mentioned in the last slide, the abuser’s use of drugs or alcohol or the amount of stress in his life DOES NOT cause his abuse.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Finally, abusers will emphasize and exploit women’s tendency to blame themselves for the abuse and often tell survivors that the abuse is their fault. </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en-US"/>
          </a:p>
        </p:txBody>
      </p:sp>
    </p:spTree>
    <p:extLst>
      <p:ext uri="{BB962C8B-B14F-4D97-AF65-F5344CB8AC3E}">
        <p14:creationId xmlns="" xmlns:p14="http://schemas.microsoft.com/office/powerpoint/2010/main" val="2953743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power and control</a:t>
            </a:r>
            <a:r>
              <a:rPr lang="en-US" baseline="0" dirty="0" smtClean="0"/>
              <a:t> wheel is a tool used by many actors working in services for survivors of IPV. It allows both caseworkers and survivors to break down and </a:t>
            </a:r>
            <a:r>
              <a:rPr lang="en-US" baseline="0" dirty="0" err="1" smtClean="0"/>
              <a:t>recognise</a:t>
            </a:r>
            <a:r>
              <a:rPr lang="en-US" baseline="0" dirty="0" smtClean="0"/>
              <a:t> many of the common patterns of IPV situations. When you look at this wheel, what stands out to you? Are there things here that seem familiar from your context?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en-US"/>
          </a:p>
        </p:txBody>
      </p:sp>
    </p:spTree>
    <p:extLst>
      <p:ext uri="{BB962C8B-B14F-4D97-AF65-F5344CB8AC3E}">
        <p14:creationId xmlns="" xmlns:p14="http://schemas.microsoft.com/office/powerpoint/2010/main" val="1379396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Dynamics of IPV </a:t>
            </a:r>
            <a:endParaRPr lang="en-US" dirty="0"/>
          </a:p>
        </p:txBody>
      </p:sp>
      <p:sp>
        <p:nvSpPr>
          <p:cNvPr id="3" name="Content Placeholder 2"/>
          <p:cNvSpPr>
            <a:spLocks noGrp="1"/>
          </p:cNvSpPr>
          <p:nvPr>
            <p:ph idx="1"/>
          </p:nvPr>
        </p:nvSpPr>
        <p:spPr/>
        <p:txBody>
          <a:bodyPr>
            <a:normAutofit/>
          </a:bodyPr>
          <a:lstStyle/>
          <a:p>
            <a:r>
              <a:rPr lang="en-US" sz="2400" dirty="0" smtClean="0"/>
              <a:t>In small groups, discuss how you explain the dynamics of IPV to survivors. </a:t>
            </a:r>
          </a:p>
          <a:p>
            <a:r>
              <a:rPr lang="en-US" sz="2400" dirty="0" smtClean="0"/>
              <a:t>Does your explanation change when working with different cultures or in different contexts?</a:t>
            </a:r>
            <a:endParaRPr lang="en-US" sz="2400" dirty="0"/>
          </a:p>
        </p:txBody>
      </p:sp>
    </p:spTree>
    <p:extLst>
      <p:ext uri="{BB962C8B-B14F-4D97-AF65-F5344CB8AC3E}">
        <p14:creationId xmlns="" xmlns:p14="http://schemas.microsoft.com/office/powerpoint/2010/main" val="2728649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a:t>
            </a:r>
            <a:r>
              <a:rPr lang="en-US" dirty="0" err="1" smtClean="0"/>
              <a:t>ipv</a:t>
            </a:r>
            <a:endParaRPr lang="en-US" dirty="0"/>
          </a:p>
        </p:txBody>
      </p:sp>
      <p:sp>
        <p:nvSpPr>
          <p:cNvPr id="3" name="Content Placeholder 2"/>
          <p:cNvSpPr>
            <a:spLocks noGrp="1"/>
          </p:cNvSpPr>
          <p:nvPr>
            <p:ph idx="1"/>
          </p:nvPr>
        </p:nvSpPr>
        <p:spPr/>
        <p:txBody>
          <a:bodyPr>
            <a:normAutofit/>
          </a:bodyPr>
          <a:lstStyle/>
          <a:p>
            <a:pPr>
              <a:buClr>
                <a:schemeClr val="accent4">
                  <a:lumMod val="75000"/>
                </a:schemeClr>
              </a:buClr>
              <a:buNone/>
            </a:pPr>
            <a:r>
              <a:rPr lang="en-US" sz="2800" dirty="0" smtClean="0">
                <a:solidFill>
                  <a:schemeClr val="tx1"/>
                </a:solidFill>
              </a:rPr>
              <a:t>Physical and psychological</a:t>
            </a:r>
          </a:p>
          <a:p>
            <a:pPr lvl="1">
              <a:buClr>
                <a:schemeClr val="accent4">
                  <a:lumMod val="75000"/>
                </a:schemeClr>
              </a:buClr>
              <a:buFont typeface="Arial" panose="020B0604020202020204" pitchFamily="34" charset="0"/>
              <a:buChar char="•"/>
            </a:pPr>
            <a:r>
              <a:rPr lang="en-US" sz="2800" dirty="0" smtClean="0">
                <a:solidFill>
                  <a:schemeClr val="tx1"/>
                </a:solidFill>
              </a:rPr>
              <a:t>Constant fear = stress</a:t>
            </a:r>
          </a:p>
          <a:p>
            <a:pPr lvl="1">
              <a:buClr>
                <a:schemeClr val="accent4">
                  <a:lumMod val="75000"/>
                </a:schemeClr>
              </a:buClr>
              <a:buFont typeface="Arial" panose="020B0604020202020204" pitchFamily="34" charset="0"/>
              <a:buChar char="•"/>
            </a:pPr>
            <a:r>
              <a:rPr lang="en-US" sz="2800" dirty="0" smtClean="0">
                <a:solidFill>
                  <a:schemeClr val="tx1"/>
                </a:solidFill>
              </a:rPr>
              <a:t>Fight, flight, freeze</a:t>
            </a:r>
          </a:p>
          <a:p>
            <a:pPr lvl="1">
              <a:buClr>
                <a:schemeClr val="accent4">
                  <a:lumMod val="75000"/>
                </a:schemeClr>
              </a:buClr>
              <a:buFont typeface="Arial" panose="020B0604020202020204" pitchFamily="34" charset="0"/>
              <a:buChar char="•"/>
            </a:pPr>
            <a:r>
              <a:rPr lang="en-US" sz="2800" dirty="0" smtClean="0">
                <a:solidFill>
                  <a:schemeClr val="tx1"/>
                </a:solidFill>
              </a:rPr>
              <a:t>Sad, isolated</a:t>
            </a:r>
          </a:p>
          <a:p>
            <a:pPr lvl="1">
              <a:buClr>
                <a:schemeClr val="accent4">
                  <a:lumMod val="75000"/>
                </a:schemeClr>
              </a:buClr>
              <a:buFont typeface="Arial" panose="020B0604020202020204" pitchFamily="34" charset="0"/>
              <a:buChar char="•"/>
            </a:pPr>
            <a:r>
              <a:rPr lang="en-US" sz="2800" dirty="0" smtClean="0">
                <a:solidFill>
                  <a:schemeClr val="tx1"/>
                </a:solidFill>
              </a:rPr>
              <a:t>Self-blame</a:t>
            </a:r>
          </a:p>
          <a:p>
            <a:r>
              <a:rPr lang="en-US" sz="2800" dirty="0" smtClean="0">
                <a:solidFill>
                  <a:schemeClr val="tx1"/>
                </a:solidFill>
              </a:rPr>
              <a:t> </a:t>
            </a:r>
            <a:endParaRPr lang="en-US" sz="2800" dirty="0">
              <a:solidFill>
                <a:schemeClr val="tx1"/>
              </a:solidFill>
            </a:endParaRPr>
          </a:p>
        </p:txBody>
      </p:sp>
      <p:pic>
        <p:nvPicPr>
          <p:cNvPr id="5" name="Picture 8" descr="Woman.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089900" y="2497851"/>
            <a:ext cx="1679575" cy="3652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9"/>
          <p:cNvSpPr txBox="1">
            <a:spLocks noChangeArrowheads="1"/>
          </p:cNvSpPr>
          <p:nvPr/>
        </p:nvSpPr>
        <p:spPr bwMode="auto">
          <a:xfrm>
            <a:off x="7374730" y="2063686"/>
            <a:ext cx="3109913"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sz="1800" dirty="0">
                <a:solidFill>
                  <a:prstClr val="black"/>
                </a:solidFill>
                <a:latin typeface="+mn-lt"/>
              </a:rPr>
              <a:t>Mental health and well-being</a:t>
            </a:r>
          </a:p>
        </p:txBody>
      </p:sp>
      <p:sp>
        <p:nvSpPr>
          <p:cNvPr id="7" name="TextBox 10"/>
          <p:cNvSpPr txBox="1">
            <a:spLocks noChangeArrowheads="1"/>
          </p:cNvSpPr>
          <p:nvPr/>
        </p:nvSpPr>
        <p:spPr bwMode="auto">
          <a:xfrm>
            <a:off x="9271000" y="3997324"/>
            <a:ext cx="2590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sz="1800" dirty="0">
                <a:solidFill>
                  <a:prstClr val="black"/>
                </a:solidFill>
                <a:latin typeface="+mn-lt"/>
              </a:rPr>
              <a:t>Sexual health</a:t>
            </a:r>
          </a:p>
        </p:txBody>
      </p:sp>
      <p:sp>
        <p:nvSpPr>
          <p:cNvPr id="8" name="TextBox 11"/>
          <p:cNvSpPr txBox="1">
            <a:spLocks noChangeArrowheads="1"/>
          </p:cNvSpPr>
          <p:nvPr/>
        </p:nvSpPr>
        <p:spPr bwMode="auto">
          <a:xfrm>
            <a:off x="7634287" y="6258002"/>
            <a:ext cx="2590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sz="1800" dirty="0">
                <a:solidFill>
                  <a:prstClr val="black"/>
                </a:solidFill>
                <a:latin typeface="+mn-lt"/>
              </a:rPr>
              <a:t>Physical health</a:t>
            </a:r>
          </a:p>
        </p:txBody>
      </p:sp>
      <p:sp>
        <p:nvSpPr>
          <p:cNvPr id="9" name="TextBox 12"/>
          <p:cNvSpPr txBox="1">
            <a:spLocks noChangeArrowheads="1"/>
          </p:cNvSpPr>
          <p:nvPr/>
        </p:nvSpPr>
        <p:spPr bwMode="auto">
          <a:xfrm>
            <a:off x="5499100" y="3976178"/>
            <a:ext cx="25908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eaLnBrk="0" fontAlgn="base" hangingPunct="0">
              <a:spcBef>
                <a:spcPct val="0"/>
              </a:spcBef>
              <a:spcAft>
                <a:spcPct val="0"/>
              </a:spcAft>
            </a:pPr>
            <a:r>
              <a:rPr lang="en-US" altLang="en-US" sz="1800" dirty="0">
                <a:solidFill>
                  <a:prstClr val="black"/>
                </a:solidFill>
                <a:latin typeface="+mn-lt"/>
              </a:rPr>
              <a:t>Stigma, isolation, shame</a:t>
            </a:r>
          </a:p>
        </p:txBody>
      </p:sp>
    </p:spTree>
    <p:extLst>
      <p:ext uri="{BB962C8B-B14F-4D97-AF65-F5344CB8AC3E}">
        <p14:creationId xmlns="" xmlns:p14="http://schemas.microsoft.com/office/powerpoint/2010/main" val="3940585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women stay?</a:t>
            </a:r>
            <a:endParaRPr lang="en-US" dirty="0"/>
          </a:p>
        </p:txBody>
      </p:sp>
      <p:graphicFrame>
        <p:nvGraphicFramePr>
          <p:cNvPr id="4" name="Diagram 3"/>
          <p:cNvGraphicFramePr/>
          <p:nvPr>
            <p:extLst>
              <p:ext uri="{D42A27DB-BD31-4B8C-83A1-F6EECF244321}">
                <p14:modId xmlns="" xmlns:p14="http://schemas.microsoft.com/office/powerpoint/2010/main" val="2438433634"/>
              </p:ext>
            </p:extLst>
          </p:nvPr>
        </p:nvGraphicFramePr>
        <p:xfrm>
          <a:off x="1420586" y="1308100"/>
          <a:ext cx="8763000" cy="584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8" descr="Woman.png"/>
          <p:cNvPicPr>
            <a:picLocks noChangeAspect="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5139354" y="2717800"/>
            <a:ext cx="1355996" cy="29490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639718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a:t>
            </a:r>
            <a:r>
              <a:rPr lang="en-US" dirty="0" err="1" smtClean="0"/>
              <a:t>ipv</a:t>
            </a:r>
            <a:r>
              <a:rPr lang="en-US" dirty="0" smtClean="0"/>
              <a:t> survivors</a:t>
            </a:r>
            <a:endParaRPr lang="en-US" dirty="0"/>
          </a:p>
        </p:txBody>
      </p:sp>
      <p:sp>
        <p:nvSpPr>
          <p:cNvPr id="3" name="Content Placeholder 2"/>
          <p:cNvSpPr>
            <a:spLocks noGrp="1"/>
          </p:cNvSpPr>
          <p:nvPr>
            <p:ph idx="1"/>
          </p:nvPr>
        </p:nvSpPr>
        <p:spPr/>
        <p:txBody>
          <a:bodyPr/>
          <a:lstStyle/>
          <a:p>
            <a:pPr>
              <a:buFont typeface="Arial" charset="0"/>
              <a:buChar char="•"/>
            </a:pPr>
            <a:r>
              <a:rPr lang="en-US" sz="3200" dirty="0" smtClean="0">
                <a:solidFill>
                  <a:schemeClr val="tx1"/>
                </a:solidFill>
              </a:rPr>
              <a:t> Referral to essential services (as for all cases)</a:t>
            </a:r>
          </a:p>
          <a:p>
            <a:pPr>
              <a:buFont typeface="Arial" charset="0"/>
              <a:buChar char="•"/>
            </a:pPr>
            <a:r>
              <a:rPr lang="en-US" sz="3200" dirty="0" smtClean="0">
                <a:solidFill>
                  <a:schemeClr val="tx1"/>
                </a:solidFill>
              </a:rPr>
              <a:t> IPV-specific services</a:t>
            </a:r>
          </a:p>
          <a:p>
            <a:pPr>
              <a:buFont typeface="Arial" charset="0"/>
              <a:buChar char="•"/>
            </a:pPr>
            <a:r>
              <a:rPr lang="en-US" sz="3200" dirty="0">
                <a:solidFill>
                  <a:schemeClr val="tx1"/>
                </a:solidFill>
              </a:rPr>
              <a:t> </a:t>
            </a:r>
            <a:r>
              <a:rPr lang="en-US" sz="3200" dirty="0" smtClean="0">
                <a:solidFill>
                  <a:schemeClr val="tx1"/>
                </a:solidFill>
              </a:rPr>
              <a:t>Focus on safety</a:t>
            </a:r>
          </a:p>
          <a:p>
            <a:pPr>
              <a:buFont typeface="Arial" charset="0"/>
              <a:buChar char="•"/>
            </a:pPr>
            <a:r>
              <a:rPr lang="en-US" sz="3200" dirty="0" smtClean="0">
                <a:solidFill>
                  <a:schemeClr val="tx1"/>
                </a:solidFill>
              </a:rPr>
              <a:t> Psychosocial support: Providing information </a:t>
            </a:r>
            <a:endParaRPr lang="en-US" sz="3200" dirty="0">
              <a:solidFill>
                <a:schemeClr val="tx1"/>
              </a:solidFill>
            </a:endParaRPr>
          </a:p>
        </p:txBody>
      </p:sp>
    </p:spTree>
    <p:extLst>
      <p:ext uri="{BB962C8B-B14F-4D97-AF65-F5344CB8AC3E}">
        <p14:creationId xmlns="" xmlns:p14="http://schemas.microsoft.com/office/powerpoint/2010/main" val="628739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Assessing safety </a:t>
            </a:r>
            <a:endParaRPr lang="en-US" dirty="0"/>
          </a:p>
        </p:txBody>
      </p:sp>
      <p:sp>
        <p:nvSpPr>
          <p:cNvPr id="3" name="Content Placeholder 2"/>
          <p:cNvSpPr>
            <a:spLocks noGrp="1"/>
          </p:cNvSpPr>
          <p:nvPr>
            <p:ph idx="1"/>
          </p:nvPr>
        </p:nvSpPr>
        <p:spPr>
          <a:xfrm>
            <a:off x="6863210" y="1048346"/>
            <a:ext cx="4478866" cy="5053469"/>
          </a:xfrm>
        </p:spPr>
        <p:txBody>
          <a:bodyPr>
            <a:normAutofit/>
          </a:bodyPr>
          <a:lstStyle/>
          <a:p>
            <a:r>
              <a:rPr lang="en-US" sz="2400" dirty="0" smtClean="0">
                <a:solidFill>
                  <a:schemeClr val="tx1"/>
                </a:solidFill>
              </a:rPr>
              <a:t>In small groups discuss the safety planning you are currently doing with IPV survivors in your program your experiences with safety planning. </a:t>
            </a:r>
          </a:p>
          <a:p>
            <a:r>
              <a:rPr lang="en-US" sz="2400" dirty="0" smtClean="0">
                <a:solidFill>
                  <a:schemeClr val="tx1"/>
                </a:solidFill>
              </a:rPr>
              <a:t>What are some of your best practices? </a:t>
            </a:r>
          </a:p>
          <a:p>
            <a:r>
              <a:rPr lang="en-US" sz="2400" dirty="0" smtClean="0">
                <a:solidFill>
                  <a:schemeClr val="tx1"/>
                </a:solidFill>
              </a:rPr>
              <a:t>What can be improved upon? </a:t>
            </a:r>
            <a:endParaRPr lang="en-US" sz="2400" dirty="0">
              <a:solidFill>
                <a:schemeClr val="tx1"/>
              </a:solidFill>
            </a:endParaRPr>
          </a:p>
        </p:txBody>
      </p:sp>
    </p:spTree>
    <p:extLst>
      <p:ext uri="{BB962C8B-B14F-4D97-AF65-F5344CB8AC3E}">
        <p14:creationId xmlns="" xmlns:p14="http://schemas.microsoft.com/office/powerpoint/2010/main" val="3440515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safety with survivors of </a:t>
            </a:r>
            <a:r>
              <a:rPr lang="en-US" dirty="0" err="1" smtClean="0"/>
              <a:t>ipv</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454128569"/>
              </p:ext>
            </p:extLst>
          </p:nvPr>
        </p:nvGraphicFramePr>
        <p:xfrm>
          <a:off x="1023938" y="1828800"/>
          <a:ext cx="10324000" cy="4479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5318377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 the survivor’s sense of safety</a:t>
            </a:r>
            <a:endParaRPr lang="en-US" dirty="0"/>
          </a:p>
        </p:txBody>
      </p:sp>
      <p:sp>
        <p:nvSpPr>
          <p:cNvPr id="3" name="Content Placeholder 2"/>
          <p:cNvSpPr>
            <a:spLocks noGrp="1"/>
          </p:cNvSpPr>
          <p:nvPr>
            <p:ph idx="1"/>
          </p:nvPr>
        </p:nvSpPr>
        <p:spPr/>
        <p:txBody>
          <a:bodyPr/>
          <a:lstStyle/>
          <a:p>
            <a:pPr algn="ctr"/>
            <a:r>
              <a:rPr lang="en-US" dirty="0" smtClean="0">
                <a:solidFill>
                  <a:schemeClr val="tx1"/>
                </a:solidFill>
              </a:rPr>
              <a:t>Assess a survivor’s perceived sense of safety by speaking with her. You may also assess using a scale from 1-5 with 1 meaning extremely unsafe and 5 meaning very safe </a:t>
            </a:r>
          </a:p>
        </p:txBody>
      </p:sp>
      <p:graphicFrame>
        <p:nvGraphicFramePr>
          <p:cNvPr id="6" name="Table 5"/>
          <p:cNvGraphicFramePr>
            <a:graphicFrameLocks noGrp="1"/>
          </p:cNvGraphicFramePr>
          <p:nvPr>
            <p:extLst>
              <p:ext uri="{D42A27DB-BD31-4B8C-83A1-F6EECF244321}">
                <p14:modId xmlns="" xmlns:p14="http://schemas.microsoft.com/office/powerpoint/2010/main" val="3559589958"/>
              </p:ext>
            </p:extLst>
          </p:nvPr>
        </p:nvGraphicFramePr>
        <p:xfrm>
          <a:off x="1993900" y="3517900"/>
          <a:ext cx="7912099" cy="1333500"/>
        </p:xfrm>
        <a:graphic>
          <a:graphicData uri="http://schemas.openxmlformats.org/drawingml/2006/table">
            <a:tbl>
              <a:tblPr>
                <a:tableStyleId>{073A0DAA-6AF3-43AB-8588-CEC1D06C72B9}</a:tableStyleId>
              </a:tblPr>
              <a:tblGrid>
                <a:gridCol w="1581941"/>
                <a:gridCol w="1582739"/>
                <a:gridCol w="1581941"/>
                <a:gridCol w="1582739"/>
                <a:gridCol w="1582739"/>
              </a:tblGrid>
              <a:tr h="369794">
                <a:tc>
                  <a:txBody>
                    <a:bodyPr/>
                    <a:lstStyle/>
                    <a:p>
                      <a:pPr marL="0" marR="0" algn="just">
                        <a:spcBef>
                          <a:spcPts val="400"/>
                        </a:spcBef>
                        <a:spcAft>
                          <a:spcPts val="400"/>
                        </a:spcAft>
                      </a:pPr>
                      <a:endParaRPr lang="en-US" sz="2000" dirty="0">
                        <a:effectLst/>
                        <a:latin typeface="Calibri" panose="020F0502020204030204" pitchFamily="34" charset="0"/>
                      </a:endParaRPr>
                    </a:p>
                  </a:txBody>
                  <a:tcPr marL="68580" marR="68580" marT="0" marB="0"/>
                </a:tc>
                <a:tc>
                  <a:txBody>
                    <a:bodyPr/>
                    <a:lstStyle/>
                    <a:p>
                      <a:pPr marL="0" marR="0" algn="just">
                        <a:spcBef>
                          <a:spcPts val="400"/>
                        </a:spcBef>
                        <a:spcAft>
                          <a:spcPts val="400"/>
                        </a:spcAft>
                      </a:pPr>
                      <a:r>
                        <a:rPr lang="en-US" sz="1800">
                          <a:effectLst/>
                        </a:rPr>
                        <a:t> </a:t>
                      </a:r>
                      <a:endParaRPr lang="en-US" sz="2000">
                        <a:effectLst/>
                        <a:latin typeface="Calibri" panose="020F0502020204030204" pitchFamily="34" charset="0"/>
                      </a:endParaRPr>
                    </a:p>
                  </a:txBody>
                  <a:tcPr marL="68580" marR="68580" marT="0" marB="0"/>
                </a:tc>
                <a:tc>
                  <a:txBody>
                    <a:bodyPr/>
                    <a:lstStyle/>
                    <a:p>
                      <a:pPr marL="0" marR="0" algn="just">
                        <a:spcBef>
                          <a:spcPts val="400"/>
                        </a:spcBef>
                        <a:spcAft>
                          <a:spcPts val="400"/>
                        </a:spcAft>
                      </a:pPr>
                      <a:endParaRPr lang="en-US" sz="2000" dirty="0">
                        <a:effectLst/>
                        <a:latin typeface="Calibri" panose="020F0502020204030204" pitchFamily="34" charset="0"/>
                      </a:endParaRPr>
                    </a:p>
                  </a:txBody>
                  <a:tcPr marL="68580" marR="68580" marT="0" marB="0"/>
                </a:tc>
                <a:tc>
                  <a:txBody>
                    <a:bodyPr/>
                    <a:lstStyle/>
                    <a:p>
                      <a:pPr marL="0" marR="0" algn="just">
                        <a:spcBef>
                          <a:spcPts val="400"/>
                        </a:spcBef>
                        <a:spcAft>
                          <a:spcPts val="400"/>
                        </a:spcAft>
                      </a:pPr>
                      <a:r>
                        <a:rPr lang="en-US" sz="1800">
                          <a:effectLst/>
                        </a:rPr>
                        <a:t> </a:t>
                      </a:r>
                      <a:endParaRPr lang="en-US" sz="2000">
                        <a:effectLst/>
                        <a:latin typeface="Calibri" panose="020F0502020204030204" pitchFamily="34" charset="0"/>
                      </a:endParaRPr>
                    </a:p>
                  </a:txBody>
                  <a:tcPr marL="68580" marR="68580" marT="0" marB="0"/>
                </a:tc>
                <a:tc>
                  <a:txBody>
                    <a:bodyPr/>
                    <a:lstStyle/>
                    <a:p>
                      <a:pPr marL="0" marR="0" algn="just">
                        <a:spcBef>
                          <a:spcPts val="400"/>
                        </a:spcBef>
                        <a:spcAft>
                          <a:spcPts val="400"/>
                        </a:spcAft>
                      </a:pPr>
                      <a:endParaRPr lang="en-US" sz="2000" dirty="0">
                        <a:effectLst/>
                        <a:latin typeface="Calibri" panose="020F0502020204030204" pitchFamily="34" charset="0"/>
                      </a:endParaRPr>
                    </a:p>
                  </a:txBody>
                  <a:tcPr marL="68580" marR="68580" marT="0" marB="0"/>
                </a:tc>
              </a:tr>
              <a:tr h="963706">
                <a:tc>
                  <a:txBody>
                    <a:bodyPr/>
                    <a:lstStyle/>
                    <a:p>
                      <a:pPr marL="0" marR="0" algn="just">
                        <a:spcBef>
                          <a:spcPts val="400"/>
                        </a:spcBef>
                        <a:spcAft>
                          <a:spcPts val="400"/>
                        </a:spcAft>
                      </a:pPr>
                      <a:r>
                        <a:rPr lang="en-US" sz="1800" dirty="0">
                          <a:effectLst/>
                        </a:rPr>
                        <a:t>1 </a:t>
                      </a:r>
                      <a:endParaRPr lang="en-US" sz="2000" dirty="0">
                        <a:effectLst/>
                      </a:endParaRPr>
                    </a:p>
                    <a:p>
                      <a:pPr marL="0" marR="0">
                        <a:spcBef>
                          <a:spcPts val="0"/>
                        </a:spcBef>
                        <a:spcAft>
                          <a:spcPts val="0"/>
                        </a:spcAft>
                      </a:pPr>
                      <a:r>
                        <a:rPr lang="en-US" sz="1800" dirty="0">
                          <a:effectLst/>
                        </a:rPr>
                        <a:t>extremely unsafe</a:t>
                      </a:r>
                      <a:endParaRPr lang="en-US" sz="2000" dirty="0">
                        <a:solidFill>
                          <a:srgbClr val="000000"/>
                        </a:solidFill>
                        <a:effectLst/>
                        <a:latin typeface="Garamond" panose="02020404030301010803" pitchFamily="18" charset="0"/>
                        <a:ea typeface="Times New Roman" panose="02020603050405020304" pitchFamily="18" charset="0"/>
                        <a:cs typeface="Garamond" panose="02020404030301010803" pitchFamily="18" charset="0"/>
                      </a:endParaRPr>
                    </a:p>
                  </a:txBody>
                  <a:tcPr marL="68580" marR="68580" marT="0" marB="0"/>
                </a:tc>
                <a:tc>
                  <a:txBody>
                    <a:bodyPr/>
                    <a:lstStyle/>
                    <a:p>
                      <a:pPr marL="0" marR="0" algn="just">
                        <a:spcBef>
                          <a:spcPts val="400"/>
                        </a:spcBef>
                        <a:spcAft>
                          <a:spcPts val="400"/>
                        </a:spcAft>
                      </a:pPr>
                      <a:r>
                        <a:rPr lang="en-US" sz="1800" dirty="0">
                          <a:effectLst/>
                        </a:rPr>
                        <a:t>2 </a:t>
                      </a:r>
                      <a:endParaRPr lang="en-US" sz="2000" dirty="0">
                        <a:effectLst/>
                        <a:latin typeface="Calibri" panose="020F0502020204030204" pitchFamily="34" charset="0"/>
                      </a:endParaRPr>
                    </a:p>
                  </a:txBody>
                  <a:tcPr marL="68580" marR="68580" marT="0" marB="0"/>
                </a:tc>
                <a:tc>
                  <a:txBody>
                    <a:bodyPr/>
                    <a:lstStyle/>
                    <a:p>
                      <a:pPr marL="0" marR="0" algn="just">
                        <a:spcBef>
                          <a:spcPts val="400"/>
                        </a:spcBef>
                        <a:spcAft>
                          <a:spcPts val="400"/>
                        </a:spcAft>
                      </a:pPr>
                      <a:r>
                        <a:rPr lang="en-US" sz="1800">
                          <a:effectLst/>
                        </a:rPr>
                        <a:t>3 </a:t>
                      </a:r>
                      <a:endParaRPr lang="en-US" sz="2000">
                        <a:effectLst/>
                        <a:latin typeface="Calibri" panose="020F0502020204030204" pitchFamily="34" charset="0"/>
                      </a:endParaRPr>
                    </a:p>
                  </a:txBody>
                  <a:tcPr marL="68580" marR="68580" marT="0" marB="0"/>
                </a:tc>
                <a:tc>
                  <a:txBody>
                    <a:bodyPr/>
                    <a:lstStyle/>
                    <a:p>
                      <a:pPr marL="0" marR="0" algn="just">
                        <a:spcBef>
                          <a:spcPts val="400"/>
                        </a:spcBef>
                        <a:spcAft>
                          <a:spcPts val="400"/>
                        </a:spcAft>
                      </a:pPr>
                      <a:r>
                        <a:rPr lang="en-US" sz="1800" dirty="0">
                          <a:effectLst/>
                        </a:rPr>
                        <a:t>4 </a:t>
                      </a:r>
                      <a:endParaRPr lang="en-US" sz="2000" dirty="0">
                        <a:effectLst/>
                        <a:latin typeface="Calibri" panose="020F0502020204030204" pitchFamily="34" charset="0"/>
                      </a:endParaRPr>
                    </a:p>
                  </a:txBody>
                  <a:tcPr marL="68580" marR="68580" marT="0" marB="0"/>
                </a:tc>
                <a:tc>
                  <a:txBody>
                    <a:bodyPr/>
                    <a:lstStyle/>
                    <a:p>
                      <a:pPr marL="0" marR="0" algn="just">
                        <a:spcBef>
                          <a:spcPts val="400"/>
                        </a:spcBef>
                        <a:spcAft>
                          <a:spcPts val="400"/>
                        </a:spcAft>
                      </a:pPr>
                      <a:r>
                        <a:rPr lang="en-US" sz="1800" dirty="0">
                          <a:effectLst/>
                        </a:rPr>
                        <a:t>5</a:t>
                      </a:r>
                      <a:endParaRPr lang="en-US" sz="2000" dirty="0">
                        <a:effectLst/>
                      </a:endParaRPr>
                    </a:p>
                    <a:p>
                      <a:pPr marL="0" marR="0" algn="just">
                        <a:spcBef>
                          <a:spcPts val="400"/>
                        </a:spcBef>
                        <a:spcAft>
                          <a:spcPts val="400"/>
                        </a:spcAft>
                      </a:pPr>
                      <a:r>
                        <a:rPr lang="en-US" sz="1800" dirty="0">
                          <a:effectLst/>
                        </a:rPr>
                        <a:t>very safe </a:t>
                      </a:r>
                      <a:endParaRPr lang="en-US" sz="2000" dirty="0">
                        <a:effectLst/>
                        <a:latin typeface="Calibri" panose="020F0502020204030204" pitchFamily="34" charset="0"/>
                      </a:endParaRPr>
                    </a:p>
                  </a:txBody>
                  <a:tcPr marL="68580" marR="68580" marT="0" marB="0"/>
                </a:tc>
              </a:tr>
            </a:tbl>
          </a:graphicData>
        </a:graphic>
      </p:graphicFrame>
      <p:pic>
        <p:nvPicPr>
          <p:cNvPr id="1026" name="Picture 2" descr="http://vector.me/files/images/2/9/296249/smiley_face_preview"/>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0727" r="59879" b="67610"/>
          <a:stretch/>
        </p:blipFill>
        <p:spPr bwMode="auto">
          <a:xfrm>
            <a:off x="8432800" y="3496428"/>
            <a:ext cx="419100" cy="404694"/>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2" descr="http://vector.me/files/images/2/9/296249/smiley_face_preview"/>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39151" r="39515" b="67610"/>
          <a:stretch/>
        </p:blipFill>
        <p:spPr bwMode="auto">
          <a:xfrm>
            <a:off x="5181600" y="3527107"/>
            <a:ext cx="426062" cy="374015"/>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2" descr="http://vector.me/files/images/2/9/296249/smiley_face_preview"/>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9515" r="22060" b="65945"/>
          <a:stretch/>
        </p:blipFill>
        <p:spPr bwMode="auto">
          <a:xfrm>
            <a:off x="2005328" y="3496981"/>
            <a:ext cx="401934" cy="4295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87423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PATTERNS OF ABUSE</a:t>
            </a:r>
            <a:endParaRPr lang="en-US" dirty="0"/>
          </a:p>
        </p:txBody>
      </p:sp>
      <p:sp>
        <p:nvSpPr>
          <p:cNvPr id="4" name="TextBox 3"/>
          <p:cNvSpPr txBox="1"/>
          <p:nvPr/>
        </p:nvSpPr>
        <p:spPr>
          <a:xfrm>
            <a:off x="624625" y="1805343"/>
            <a:ext cx="6280671" cy="430887"/>
          </a:xfrm>
          <a:prstGeom prst="rect">
            <a:avLst/>
          </a:prstGeom>
          <a:noFill/>
        </p:spPr>
        <p:txBody>
          <a:bodyPr wrap="square" rtlCol="0">
            <a:spAutoFit/>
          </a:bodyPr>
          <a:lstStyle/>
          <a:p>
            <a:r>
              <a:rPr lang="en-US" sz="2200" b="1" dirty="0" smtClean="0"/>
              <a:t>Help the survivor identify patterns of abuse</a:t>
            </a:r>
            <a:endParaRPr lang="en-US" sz="2200" dirty="0"/>
          </a:p>
        </p:txBody>
      </p:sp>
      <p:sp>
        <p:nvSpPr>
          <p:cNvPr id="5" name="Rounded Rectangular Callout 4"/>
          <p:cNvSpPr/>
          <p:nvPr/>
        </p:nvSpPr>
        <p:spPr>
          <a:xfrm>
            <a:off x="1392182" y="2522041"/>
            <a:ext cx="2362200" cy="1491159"/>
          </a:xfrm>
          <a:prstGeom prst="wedgeRoundRect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Can you tell me about some of the times you have felt most unsafe around your husband?</a:t>
            </a:r>
            <a:endParaRPr lang="en-US" dirty="0">
              <a:solidFill>
                <a:schemeClr val="tx1"/>
              </a:solidFill>
            </a:endParaRPr>
          </a:p>
        </p:txBody>
      </p:sp>
      <p:sp>
        <p:nvSpPr>
          <p:cNvPr id="6" name="Oval Callout 5"/>
          <p:cNvSpPr/>
          <p:nvPr/>
        </p:nvSpPr>
        <p:spPr>
          <a:xfrm>
            <a:off x="6240955" y="2207895"/>
            <a:ext cx="2565401" cy="1905000"/>
          </a:xfrm>
          <a:prstGeom prst="wedgeEllipseCallou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What have you notices about the perpetrator during those times when you feel unsafe?</a:t>
            </a:r>
            <a:endParaRPr lang="en-US" dirty="0">
              <a:solidFill>
                <a:schemeClr val="tx1"/>
              </a:solidFill>
            </a:endParaRPr>
          </a:p>
        </p:txBody>
      </p:sp>
      <p:sp>
        <p:nvSpPr>
          <p:cNvPr id="7" name="Rectangular Callout 6"/>
          <p:cNvSpPr/>
          <p:nvPr/>
        </p:nvSpPr>
        <p:spPr>
          <a:xfrm>
            <a:off x="8304924" y="4375237"/>
            <a:ext cx="2451100" cy="1639570"/>
          </a:xfrm>
          <a:prstGeom prst="wedgeRectCallou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Have you noticed anything in particular that comes before the violence?</a:t>
            </a:r>
            <a:endParaRPr lang="en-US" dirty="0">
              <a:solidFill>
                <a:schemeClr val="tx1"/>
              </a:solidFill>
            </a:endParaRPr>
          </a:p>
        </p:txBody>
      </p:sp>
      <p:sp>
        <p:nvSpPr>
          <p:cNvPr id="8" name="Oval Callout 7"/>
          <p:cNvSpPr/>
          <p:nvPr/>
        </p:nvSpPr>
        <p:spPr>
          <a:xfrm>
            <a:off x="3273531" y="4275652"/>
            <a:ext cx="2933701" cy="1807210"/>
          </a:xfrm>
          <a:prstGeom prst="wedgeEllipseCallo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What is happening around you during those times when you feel unsafe?</a:t>
            </a:r>
            <a:endParaRPr lang="en-US" dirty="0">
              <a:solidFill>
                <a:schemeClr val="tx1"/>
              </a:solidFill>
            </a:endParaRPr>
          </a:p>
        </p:txBody>
      </p:sp>
    </p:spTree>
    <p:extLst>
      <p:ext uri="{BB962C8B-B14F-4D97-AF65-F5344CB8AC3E}">
        <p14:creationId xmlns="" xmlns:p14="http://schemas.microsoft.com/office/powerpoint/2010/main" val="36170885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 Risk FOR ESCALATED VIOLENCE</a:t>
            </a:r>
            <a:endParaRPr lang="en-US" dirty="0"/>
          </a:p>
        </p:txBody>
      </p:sp>
      <p:sp>
        <p:nvSpPr>
          <p:cNvPr id="4" name="Rounded Rectangular Callout 3"/>
          <p:cNvSpPr/>
          <p:nvPr/>
        </p:nvSpPr>
        <p:spPr>
          <a:xfrm>
            <a:off x="8375073" y="1731819"/>
            <a:ext cx="3429000" cy="3034146"/>
          </a:xfrm>
          <a:prstGeom prst="wedgeRoundRectCallou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smtClean="0">
                <a:solidFill>
                  <a:schemeClr val="tx1"/>
                </a:solidFill>
              </a:rPr>
              <a:t>I’d like to ask you some questions about the violence you have been experiencing and about your husband’s behavior. Some of these questions may be hard for you to answer—just do your best and let me know when you need to take a break or if you don’t want to answer something. Please tell me, ‘yes,’ ‘no’ or ‘I don’t know’ when I ask the question.</a:t>
            </a:r>
            <a:endParaRPr lang="en-US" sz="1600" dirty="0">
              <a:solidFill>
                <a:schemeClr val="tx1"/>
              </a:solidFill>
            </a:endParaRPr>
          </a:p>
        </p:txBody>
      </p:sp>
      <p:pic>
        <p:nvPicPr>
          <p:cNvPr id="1027" name="Picture 3"/>
          <p:cNvPicPr>
            <a:picLocks noGrp="1" noChangeAspect="1" noChangeArrowheads="1"/>
          </p:cNvPicPr>
          <p:nvPr>
            <p:ph idx="1"/>
          </p:nvPr>
        </p:nvPicPr>
        <p:blipFill>
          <a:blip r:embed="rId3" cstate="print"/>
          <a:srcRect/>
          <a:stretch>
            <a:fillRect/>
          </a:stretch>
        </p:blipFill>
        <p:spPr bwMode="auto">
          <a:xfrm>
            <a:off x="238845" y="1260354"/>
            <a:ext cx="7575119" cy="5597646"/>
          </a:xfrm>
          <a:prstGeom prst="rect">
            <a:avLst/>
          </a:prstGeom>
          <a:noFill/>
          <a:ln w="9525">
            <a:noFill/>
            <a:miter lim="800000"/>
            <a:headEnd/>
            <a:tailEnd/>
          </a:ln>
        </p:spPr>
      </p:pic>
    </p:spTree>
    <p:extLst>
      <p:ext uri="{BB962C8B-B14F-4D97-AF65-F5344CB8AC3E}">
        <p14:creationId xmlns="" xmlns:p14="http://schemas.microsoft.com/office/powerpoint/2010/main" val="1569609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t>
            </a:r>
            <a:br>
              <a:rPr lang="en-US" dirty="0" smtClean="0"/>
            </a:br>
            <a:r>
              <a:rPr lang="en-US" dirty="0" smtClean="0"/>
              <a:t>IPV SAFETY ASSESSMENT</a:t>
            </a:r>
            <a:endParaRPr lang="en-US" dirty="0"/>
          </a:p>
        </p:txBody>
      </p:sp>
      <p:sp>
        <p:nvSpPr>
          <p:cNvPr id="3" name="Content Placeholder 2"/>
          <p:cNvSpPr>
            <a:spLocks noGrp="1"/>
          </p:cNvSpPr>
          <p:nvPr>
            <p:ph idx="1"/>
          </p:nvPr>
        </p:nvSpPr>
        <p:spPr>
          <a:xfrm>
            <a:off x="7077210" y="977156"/>
            <a:ext cx="4478866" cy="5053469"/>
          </a:xfrm>
        </p:spPr>
        <p:txBody>
          <a:bodyPr>
            <a:normAutofit lnSpcReduction="10000"/>
          </a:bodyPr>
          <a:lstStyle/>
          <a:p>
            <a:r>
              <a:rPr lang="en-US" sz="2400" dirty="0" smtClean="0">
                <a:solidFill>
                  <a:schemeClr val="tx1"/>
                </a:solidFill>
              </a:rPr>
              <a:t>In small groups of no more than 4 people, read the case study handout and </a:t>
            </a:r>
            <a:r>
              <a:rPr lang="en-US" sz="2400" b="1" dirty="0" smtClean="0">
                <a:solidFill>
                  <a:schemeClr val="tx1"/>
                </a:solidFill>
              </a:rPr>
              <a:t>assess the survivor’s safety</a:t>
            </a:r>
            <a:r>
              <a:rPr lang="en-US" sz="2400" dirty="0" smtClean="0">
                <a:solidFill>
                  <a:schemeClr val="tx1"/>
                </a:solidFill>
              </a:rPr>
              <a:t> using the skills  and tools you just learned. </a:t>
            </a:r>
          </a:p>
          <a:p>
            <a:r>
              <a:rPr lang="en-US" sz="2400" dirty="0" smtClean="0">
                <a:solidFill>
                  <a:schemeClr val="tx1"/>
                </a:solidFill>
              </a:rPr>
              <a:t>What questions do you have that are unanswered in the handout? </a:t>
            </a:r>
          </a:p>
          <a:p>
            <a:r>
              <a:rPr lang="en-US" sz="2400" dirty="0" smtClean="0">
                <a:solidFill>
                  <a:schemeClr val="tx1"/>
                </a:solidFill>
              </a:rPr>
              <a:t>Where are there gaps in your safety assessment?</a:t>
            </a:r>
            <a:endParaRPr lang="en-US" sz="2400" dirty="0">
              <a:solidFill>
                <a:schemeClr val="tx1"/>
              </a:solidFill>
            </a:endParaRPr>
          </a:p>
        </p:txBody>
      </p:sp>
    </p:spTree>
    <p:extLst>
      <p:ext uri="{BB962C8B-B14F-4D97-AF65-F5344CB8AC3E}">
        <p14:creationId xmlns="" xmlns:p14="http://schemas.microsoft.com/office/powerpoint/2010/main" val="4055934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r>
              <a:rPr lang="en-US" sz="4800" dirty="0" smtClean="0"/>
              <a:t>CASE MANAGEMENT response to Intimate partner violence for women and girls</a:t>
            </a:r>
            <a:endParaRPr lang="en-US" sz="4800"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15A</a:t>
            </a:r>
            <a:endParaRPr lang="en-US" dirty="0"/>
          </a:p>
        </p:txBody>
      </p:sp>
      <p:cxnSp>
        <p:nvCxnSpPr>
          <p:cNvPr id="7" name="Straight Connector 6"/>
          <p:cNvCxnSpPr/>
          <p:nvPr/>
        </p:nvCxnSpPr>
        <p:spPr>
          <a:xfrm>
            <a:off x="1008029" y="505753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planning with survivors of </a:t>
            </a:r>
            <a:r>
              <a:rPr lang="en-US" dirty="0" err="1" smtClean="0"/>
              <a:t>ipv</a:t>
            </a:r>
            <a:endParaRPr lang="en-US" dirty="0"/>
          </a:p>
        </p:txBody>
      </p:sp>
      <p:sp>
        <p:nvSpPr>
          <p:cNvPr id="3" name="Content Placeholder 2"/>
          <p:cNvSpPr>
            <a:spLocks noGrp="1"/>
          </p:cNvSpPr>
          <p:nvPr>
            <p:ph idx="1"/>
          </p:nvPr>
        </p:nvSpPr>
        <p:spPr>
          <a:xfrm>
            <a:off x="887751" y="2071992"/>
            <a:ext cx="9720262" cy="4022725"/>
          </a:xfrm>
        </p:spPr>
        <p:txBody>
          <a:bodyPr/>
          <a:lstStyle/>
          <a:p>
            <a:pPr indent="-457200">
              <a:buClr>
                <a:schemeClr val="accent4">
                  <a:lumMod val="75000"/>
                </a:schemeClr>
              </a:buClr>
              <a:buFont typeface="Arial" panose="020B0604020202020204" pitchFamily="34" charset="0"/>
              <a:buChar char="•"/>
            </a:pPr>
            <a:r>
              <a:rPr lang="en-US" dirty="0" smtClean="0">
                <a:solidFill>
                  <a:schemeClr val="tx1"/>
                </a:solidFill>
              </a:rPr>
              <a:t>Safety planning allows the survivor to proceed with a pre-determined course of action </a:t>
            </a:r>
          </a:p>
          <a:p>
            <a:pPr indent="-457200">
              <a:buClr>
                <a:schemeClr val="accent4">
                  <a:lumMod val="75000"/>
                </a:schemeClr>
              </a:buClr>
              <a:buFont typeface="Arial" panose="020B0604020202020204" pitchFamily="34" charset="0"/>
              <a:buChar char="•"/>
            </a:pPr>
            <a:r>
              <a:rPr lang="en-US" dirty="0">
                <a:solidFill>
                  <a:schemeClr val="tx1"/>
                </a:solidFill>
              </a:rPr>
              <a:t>Help her plan for exactly what she would do in </a:t>
            </a:r>
            <a:r>
              <a:rPr lang="en-US" dirty="0" smtClean="0">
                <a:solidFill>
                  <a:schemeClr val="tx1"/>
                </a:solidFill>
              </a:rPr>
              <a:t>life threatening </a:t>
            </a:r>
            <a:r>
              <a:rPr lang="en-US" dirty="0">
                <a:solidFill>
                  <a:schemeClr val="tx1"/>
                </a:solidFill>
              </a:rPr>
              <a:t>situations</a:t>
            </a:r>
          </a:p>
          <a:p>
            <a:pPr indent="-457200">
              <a:buClr>
                <a:schemeClr val="accent4">
                  <a:lumMod val="75000"/>
                </a:schemeClr>
              </a:buClr>
              <a:buFont typeface="Arial" panose="020B0604020202020204" pitchFamily="34" charset="0"/>
              <a:buChar char="•"/>
            </a:pPr>
            <a:r>
              <a:rPr lang="en-US" dirty="0" smtClean="0">
                <a:solidFill>
                  <a:schemeClr val="tx1"/>
                </a:solidFill>
              </a:rPr>
              <a:t>Minimizes the harm done by the perpetrator by identifying resources, ways to escape, means to avoid harm and places she can temporarily  go for safety</a:t>
            </a:r>
          </a:p>
          <a:p>
            <a:pPr indent="-457200"/>
            <a:endParaRPr lang="en-US" b="1" dirty="0" smtClean="0">
              <a:solidFill>
                <a:schemeClr val="tx1"/>
              </a:solidFill>
            </a:endParaRPr>
          </a:p>
          <a:p>
            <a:pPr indent="-457200"/>
            <a:r>
              <a:rPr lang="en-US" b="1" dirty="0" smtClean="0">
                <a:solidFill>
                  <a:schemeClr val="tx1"/>
                </a:solidFill>
              </a:rPr>
              <a:t>*Remember the most dangerous time for any survivor of IPV is when she tries to leave*</a:t>
            </a:r>
          </a:p>
        </p:txBody>
      </p:sp>
    </p:spTree>
    <p:extLst>
      <p:ext uri="{BB962C8B-B14F-4D97-AF65-F5344CB8AC3E}">
        <p14:creationId xmlns="" xmlns:p14="http://schemas.microsoft.com/office/powerpoint/2010/main" val="10689134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planning with survivors of </a:t>
            </a:r>
            <a:r>
              <a:rPr lang="en-US" dirty="0" err="1" smtClean="0"/>
              <a:t>ipv</a:t>
            </a:r>
            <a:endParaRPr lang="en-US" dirty="0"/>
          </a:p>
        </p:txBody>
      </p:sp>
      <p:sp>
        <p:nvSpPr>
          <p:cNvPr id="4" name="Content Placeholder 3"/>
          <p:cNvSpPr>
            <a:spLocks noGrp="1"/>
          </p:cNvSpPr>
          <p:nvPr>
            <p:ph idx="1"/>
          </p:nvPr>
        </p:nvSpPr>
        <p:spPr/>
        <p:txBody>
          <a:bodyPr/>
          <a:lstStyle/>
          <a:p>
            <a:r>
              <a:rPr lang="en-US" sz="2400" dirty="0" smtClean="0">
                <a:solidFill>
                  <a:schemeClr val="tx1"/>
                </a:solidFill>
              </a:rPr>
              <a:t>Identify her existing responses  </a:t>
            </a:r>
          </a:p>
          <a:p>
            <a:r>
              <a:rPr lang="en-US" sz="2400" dirty="0" smtClean="0">
                <a:solidFill>
                  <a:schemeClr val="tx1"/>
                </a:solidFill>
              </a:rPr>
              <a:t>Identify her existing resources (people, money materials)</a:t>
            </a:r>
          </a:p>
          <a:p>
            <a:r>
              <a:rPr lang="en-US" sz="2400" dirty="0" smtClean="0">
                <a:solidFill>
                  <a:schemeClr val="tx1"/>
                </a:solidFill>
              </a:rPr>
              <a:t>Explore potential safety strategies </a:t>
            </a:r>
          </a:p>
          <a:p>
            <a:r>
              <a:rPr lang="en-US" sz="2400" dirty="0" smtClean="0">
                <a:solidFill>
                  <a:schemeClr val="tx1"/>
                </a:solidFill>
              </a:rPr>
              <a:t>Discuss what would happen if she needed to/ decided to leave</a:t>
            </a:r>
          </a:p>
          <a:p>
            <a:r>
              <a:rPr lang="en-US" sz="2400" dirty="0" smtClean="0">
                <a:solidFill>
                  <a:schemeClr val="tx1"/>
                </a:solidFill>
              </a:rPr>
              <a:t>Summarize the discussion for her and document it if helpful.  </a:t>
            </a:r>
          </a:p>
          <a:p>
            <a:endParaRPr lang="en-US" sz="2400" dirty="0">
              <a:solidFill>
                <a:schemeClr val="tx1"/>
              </a:solidFill>
            </a:endParaRPr>
          </a:p>
        </p:txBody>
      </p:sp>
    </p:spTree>
    <p:extLst>
      <p:ext uri="{BB962C8B-B14F-4D97-AF65-F5344CB8AC3E}">
        <p14:creationId xmlns="" xmlns:p14="http://schemas.microsoft.com/office/powerpoint/2010/main" val="27591967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t>
            </a:r>
            <a:br>
              <a:rPr lang="en-US" dirty="0" smtClean="0"/>
            </a:br>
            <a:r>
              <a:rPr lang="en-US" dirty="0" smtClean="0"/>
              <a:t>Safety planning   </a:t>
            </a:r>
            <a:endParaRPr lang="en-US" dirty="0"/>
          </a:p>
        </p:txBody>
      </p:sp>
      <p:sp>
        <p:nvSpPr>
          <p:cNvPr id="3" name="Content Placeholder 2"/>
          <p:cNvSpPr>
            <a:spLocks noGrp="1"/>
          </p:cNvSpPr>
          <p:nvPr>
            <p:ph idx="1"/>
          </p:nvPr>
        </p:nvSpPr>
        <p:spPr/>
        <p:txBody>
          <a:bodyPr>
            <a:noAutofit/>
          </a:bodyPr>
          <a:lstStyle/>
          <a:p>
            <a:r>
              <a:rPr lang="en-US" sz="1800" dirty="0" smtClean="0">
                <a:solidFill>
                  <a:schemeClr val="tx1"/>
                </a:solidFill>
              </a:rPr>
              <a:t>Find a partner to work with for this activity. Each set of partners will be given a case study and a safety planning worksheet. You will role play creating a safety plan with one person acting as the survivor and the other acting as the caseworker. “</a:t>
            </a:r>
            <a:r>
              <a:rPr lang="en-US" sz="1800" b="1" dirty="0" smtClean="0">
                <a:solidFill>
                  <a:schemeClr val="tx1"/>
                </a:solidFill>
              </a:rPr>
              <a:t>Survivors</a:t>
            </a:r>
            <a:r>
              <a:rPr lang="en-US" sz="1800" dirty="0" smtClean="0">
                <a:solidFill>
                  <a:schemeClr val="tx1"/>
                </a:solidFill>
              </a:rPr>
              <a:t>” you are invited to embellish the case study as you complete the safety plan. </a:t>
            </a:r>
          </a:p>
          <a:p>
            <a:r>
              <a:rPr lang="en-US" sz="1800" dirty="0" smtClean="0">
                <a:solidFill>
                  <a:schemeClr val="tx1"/>
                </a:solidFill>
              </a:rPr>
              <a:t>After you have reached the midway point, switch roles. When you have finished, discuss your experiences as both a survivor and caseworker. We’ll share some of those experiences in a larger group once we have finished. </a:t>
            </a:r>
            <a:endParaRPr lang="en-US" sz="1800" dirty="0">
              <a:solidFill>
                <a:schemeClr val="tx1"/>
              </a:solidFill>
            </a:endParaRPr>
          </a:p>
        </p:txBody>
      </p:sp>
    </p:spTree>
    <p:extLst>
      <p:ext uri="{BB962C8B-B14F-4D97-AF65-F5344CB8AC3E}">
        <p14:creationId xmlns="" xmlns:p14="http://schemas.microsoft.com/office/powerpoint/2010/main" val="3699604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PSYCHOSOCIAL SUPPORT: </a:t>
            </a:r>
            <a:br>
              <a:rPr lang="en-US" dirty="0" smtClean="0"/>
            </a:br>
            <a:r>
              <a:rPr lang="en-US" dirty="0" smtClean="0"/>
              <a:t>PROVIDING INFORMATION</a:t>
            </a:r>
            <a:endParaRPr lang="en-US" dirty="0"/>
          </a:p>
        </p:txBody>
      </p:sp>
      <p:sp>
        <p:nvSpPr>
          <p:cNvPr id="3" name="Content Placeholder 2"/>
          <p:cNvSpPr>
            <a:spLocks noGrp="1"/>
          </p:cNvSpPr>
          <p:nvPr>
            <p:ph idx="1"/>
          </p:nvPr>
        </p:nvSpPr>
        <p:spPr>
          <a:xfrm>
            <a:off x="1023938" y="1891862"/>
            <a:ext cx="9720262" cy="4416863"/>
          </a:xfrm>
        </p:spPr>
        <p:txBody>
          <a:bodyPr/>
          <a:lstStyle/>
          <a:p>
            <a:r>
              <a:rPr lang="en-US" b="1" dirty="0" smtClean="0">
                <a:solidFill>
                  <a:schemeClr val="tx1"/>
                </a:solidFill>
              </a:rPr>
              <a:t>Providing accurate information about causes and dynamics of IPV and the normal responses and feeling a survivor may have can be very supportive and healing for a survivor.</a:t>
            </a:r>
          </a:p>
          <a:p>
            <a:r>
              <a:rPr lang="en-US" b="1" dirty="0" smtClean="0">
                <a:solidFill>
                  <a:schemeClr val="tx1"/>
                </a:solidFill>
              </a:rPr>
              <a:t>Key messages:</a:t>
            </a:r>
          </a:p>
          <a:p>
            <a:pPr>
              <a:buFont typeface="Arial" pitchFamily="34" charset="0"/>
              <a:buChar char="•"/>
            </a:pPr>
            <a:r>
              <a:rPr lang="en-US" b="1" dirty="0" smtClean="0">
                <a:solidFill>
                  <a:schemeClr val="tx1"/>
                </a:solidFill>
              </a:rPr>
              <a:t>  </a:t>
            </a:r>
            <a:r>
              <a:rPr lang="en-US" dirty="0" smtClean="0">
                <a:solidFill>
                  <a:schemeClr val="tx1"/>
                </a:solidFill>
              </a:rPr>
              <a:t>What intimate partner violence is</a:t>
            </a:r>
          </a:p>
          <a:p>
            <a:pPr>
              <a:buFont typeface="Arial" pitchFamily="34" charset="0"/>
              <a:buChar char="•"/>
            </a:pPr>
            <a:r>
              <a:rPr lang="en-US" dirty="0" smtClean="0">
                <a:solidFill>
                  <a:schemeClr val="tx1"/>
                </a:solidFill>
              </a:rPr>
              <a:t>  How it affects a person and normal reactions to it</a:t>
            </a:r>
          </a:p>
          <a:p>
            <a:pPr>
              <a:buNone/>
            </a:pPr>
            <a:endParaRPr lang="en-US" dirty="0" smtClean="0">
              <a:solidFill>
                <a:schemeClr val="tx1"/>
              </a:solidFill>
            </a:endParaRPr>
          </a:p>
          <a:p>
            <a:pPr>
              <a:buNone/>
            </a:pPr>
            <a:r>
              <a:rPr lang="en-US" b="1" dirty="0" smtClean="0">
                <a:solidFill>
                  <a:schemeClr val="tx1"/>
                </a:solidFill>
              </a:rPr>
              <a:t>Hearing this information may reduce self-blame and shame about the violence she has been or is experiencing and validate and normalize her reactions to it</a:t>
            </a:r>
            <a:r>
              <a:rPr lang="en-US" dirty="0" smtClean="0">
                <a:solidFill>
                  <a:schemeClr val="tx1"/>
                </a:solidFill>
              </a:rPr>
              <a:t>.  </a:t>
            </a:r>
            <a:endParaRPr lang="en-US" dirty="0">
              <a:solidFill>
                <a:schemeClr val="tx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br>
              <a:rPr lang="en-US" dirty="0" smtClean="0"/>
            </a:br>
            <a:r>
              <a:rPr lang="en-US" dirty="0" smtClean="0"/>
              <a:t>KEY MESSAGES</a:t>
            </a:r>
            <a:endParaRPr lang="en-US" dirty="0"/>
          </a:p>
        </p:txBody>
      </p:sp>
      <p:sp>
        <p:nvSpPr>
          <p:cNvPr id="3" name="Content Placeholder 2"/>
          <p:cNvSpPr>
            <a:spLocks noGrp="1"/>
          </p:cNvSpPr>
          <p:nvPr>
            <p:ph idx="1"/>
          </p:nvPr>
        </p:nvSpPr>
        <p:spPr/>
        <p:txBody>
          <a:bodyPr/>
          <a:lstStyle/>
          <a:p>
            <a:r>
              <a:rPr lang="en-US" dirty="0" smtClean="0"/>
              <a:t>In groups of 3-4 discuss what you think are key messages that provide a survivor with information about IPV and how it can be helpful. </a:t>
            </a:r>
          </a:p>
          <a:p>
            <a:r>
              <a:rPr lang="en-US" dirty="0" smtClean="0"/>
              <a:t>Be prepared to share with large group for discussion.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US" dirty="0" smtClean="0">
                <a:solidFill>
                  <a:schemeClr val="tx1"/>
                </a:solidFill>
              </a:rPr>
              <a:t>Understand the dynamics, causes and consequences of intimate partner violence (IPV)</a:t>
            </a:r>
          </a:p>
          <a:p>
            <a:pPr lvl="0"/>
            <a:r>
              <a:rPr lang="en-US" dirty="0" smtClean="0">
                <a:solidFill>
                  <a:schemeClr val="tx1"/>
                </a:solidFill>
              </a:rPr>
              <a:t>Accurately and thoroughly assess safety with a survivor of IPV</a:t>
            </a:r>
          </a:p>
          <a:p>
            <a:pPr lvl="0"/>
            <a:r>
              <a:rPr lang="en-US" dirty="0" smtClean="0">
                <a:solidFill>
                  <a:schemeClr val="tx1"/>
                </a:solidFill>
              </a:rPr>
              <a:t>Create comprehensive, easy to follow safety plans with survivors of IPV</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br>
              <a:rPr lang="en-US" dirty="0" smtClean="0"/>
            </a:br>
            <a:r>
              <a:rPr lang="en-US" dirty="0" smtClean="0"/>
              <a:t>Defining </a:t>
            </a:r>
            <a:r>
              <a:rPr lang="en-US" dirty="0" err="1" smtClean="0"/>
              <a:t>ipv</a:t>
            </a:r>
            <a:r>
              <a:rPr lang="en-US" dirty="0" smtClean="0"/>
              <a:t> </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tx1"/>
                </a:solidFill>
              </a:rPr>
              <a:t>In small groups, discuss your understanding of intimate partner violence (IPV) </a:t>
            </a:r>
          </a:p>
          <a:p>
            <a:r>
              <a:rPr lang="en-US" sz="2400" dirty="0" smtClean="0">
                <a:solidFill>
                  <a:schemeClr val="tx1"/>
                </a:solidFill>
              </a:rPr>
              <a:t>What is it? </a:t>
            </a:r>
          </a:p>
          <a:p>
            <a:r>
              <a:rPr lang="en-US" sz="2400" dirty="0" smtClean="0">
                <a:solidFill>
                  <a:schemeClr val="tx1"/>
                </a:solidFill>
              </a:rPr>
              <a:t>What are the differences, if any, between marital conflict and IPV? </a:t>
            </a:r>
            <a:endParaRPr lang="en-US" sz="2400" dirty="0">
              <a:solidFill>
                <a:schemeClr val="tx1"/>
              </a:solidFill>
            </a:endParaRPr>
          </a:p>
        </p:txBody>
      </p:sp>
    </p:spTree>
    <p:extLst>
      <p:ext uri="{BB962C8B-B14F-4D97-AF65-F5344CB8AC3E}">
        <p14:creationId xmlns="" xmlns:p14="http://schemas.microsoft.com/office/powerpoint/2010/main" val="2681987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intimate partner violence (</a:t>
            </a:r>
            <a:r>
              <a:rPr lang="en-US" dirty="0" err="1" smtClean="0"/>
              <a:t>Ipv</a:t>
            </a:r>
            <a:r>
              <a:rPr lang="en-US" dirty="0" smtClean="0"/>
              <a:t>)</a:t>
            </a:r>
            <a:endParaRPr lang="en-US" dirty="0"/>
          </a:p>
        </p:txBody>
      </p:sp>
      <p:sp>
        <p:nvSpPr>
          <p:cNvPr id="3" name="Content Placeholder 2"/>
          <p:cNvSpPr>
            <a:spLocks noGrp="1"/>
          </p:cNvSpPr>
          <p:nvPr>
            <p:ph idx="1"/>
          </p:nvPr>
        </p:nvSpPr>
        <p:spPr>
          <a:xfrm>
            <a:off x="1191889" y="2929811"/>
            <a:ext cx="9720262" cy="1754155"/>
          </a:xfrm>
        </p:spPr>
        <p:txBody>
          <a:bodyPr>
            <a:noAutofit/>
          </a:bodyPr>
          <a:lstStyle/>
          <a:p>
            <a:pPr algn="just"/>
            <a:r>
              <a:rPr lang="en-US" sz="2800" dirty="0" smtClean="0">
                <a:solidFill>
                  <a:schemeClr val="tx1"/>
                </a:solidFill>
              </a:rPr>
              <a:t>IPV, also called domestic violence (DV) is a pattern of abusive behavior in an intimate relationship that is used by one person (who is usually a man) to gain or maintain power and control over the other person (who is usually a woman). </a:t>
            </a:r>
          </a:p>
        </p:txBody>
      </p:sp>
    </p:spTree>
    <p:extLst>
      <p:ext uri="{BB962C8B-B14F-4D97-AF65-F5344CB8AC3E}">
        <p14:creationId xmlns="" xmlns:p14="http://schemas.microsoft.com/office/powerpoint/2010/main" val="973920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intimate partner violence (</a:t>
            </a:r>
            <a:r>
              <a:rPr lang="en-US" dirty="0" err="1" smtClean="0"/>
              <a:t>Ipv</a:t>
            </a:r>
            <a:r>
              <a:rPr lang="en-US" dirty="0" smtClean="0"/>
              <a:t>)</a:t>
            </a:r>
            <a:endParaRPr lang="en-US" dirty="0"/>
          </a:p>
        </p:txBody>
      </p:sp>
      <p:sp>
        <p:nvSpPr>
          <p:cNvPr id="4" name="TextBox 3"/>
          <p:cNvSpPr txBox="1"/>
          <p:nvPr/>
        </p:nvSpPr>
        <p:spPr>
          <a:xfrm>
            <a:off x="741405" y="1705232"/>
            <a:ext cx="3184419" cy="6093976"/>
          </a:xfrm>
          <a:prstGeom prst="rect">
            <a:avLst/>
          </a:prstGeom>
          <a:noFill/>
        </p:spPr>
        <p:txBody>
          <a:bodyPr wrap="square" numCol="1" rtlCol="0">
            <a:spAutoFit/>
          </a:bodyPr>
          <a:lstStyle/>
          <a:p>
            <a:r>
              <a:rPr lang="en-US" sz="2400" b="1" dirty="0"/>
              <a:t>It can be in the form of</a:t>
            </a:r>
            <a:r>
              <a:rPr lang="en-US" sz="2400" dirty="0" smtClean="0"/>
              <a:t>:</a:t>
            </a:r>
          </a:p>
          <a:p>
            <a:r>
              <a:rPr lang="en-US" sz="2400" dirty="0" smtClean="0"/>
              <a:t> </a:t>
            </a:r>
            <a:endParaRPr lang="en-US" sz="2400" dirty="0"/>
          </a:p>
          <a:p>
            <a:pPr>
              <a:spcAft>
                <a:spcPts val="1200"/>
              </a:spcAft>
            </a:pPr>
            <a:r>
              <a:rPr lang="en-US" sz="2400" dirty="0"/>
              <a:t>Physical</a:t>
            </a:r>
          </a:p>
          <a:p>
            <a:pPr>
              <a:spcAft>
                <a:spcPts val="1200"/>
              </a:spcAft>
            </a:pPr>
            <a:r>
              <a:rPr lang="en-US" sz="2400" dirty="0"/>
              <a:t>Sexual</a:t>
            </a:r>
          </a:p>
          <a:p>
            <a:pPr>
              <a:spcAft>
                <a:spcPts val="1200"/>
              </a:spcAft>
            </a:pPr>
            <a:r>
              <a:rPr lang="en-US" sz="2400" dirty="0"/>
              <a:t>Emotional</a:t>
            </a:r>
          </a:p>
          <a:p>
            <a:pPr>
              <a:spcAft>
                <a:spcPts val="1200"/>
              </a:spcAft>
            </a:pPr>
            <a:r>
              <a:rPr lang="en-US" sz="2400" dirty="0"/>
              <a:t>Economic</a:t>
            </a:r>
          </a:p>
          <a:p>
            <a:pPr>
              <a:spcAft>
                <a:spcPts val="1200"/>
              </a:spcAft>
            </a:pPr>
            <a:r>
              <a:rPr lang="en-US" sz="2400" dirty="0"/>
              <a:t>Psychological </a:t>
            </a:r>
          </a:p>
          <a:p>
            <a:pPr>
              <a:spcAft>
                <a:spcPts val="1200"/>
              </a:spcAft>
            </a:pPr>
            <a:r>
              <a:rPr lang="en-US" sz="2400" dirty="0" smtClean="0"/>
              <a:t>Spiritual</a:t>
            </a:r>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dirty="0"/>
          </a:p>
        </p:txBody>
      </p:sp>
      <p:pic>
        <p:nvPicPr>
          <p:cNvPr id="6" name="Picture 4" descr="Woman.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42587" y="1688592"/>
            <a:ext cx="2127250" cy="4625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p:cNvSpPr txBox="1"/>
          <p:nvPr/>
        </p:nvSpPr>
        <p:spPr>
          <a:xfrm>
            <a:off x="7958122" y="1702743"/>
            <a:ext cx="4233878" cy="5155257"/>
          </a:xfrm>
          <a:prstGeom prst="rect">
            <a:avLst/>
          </a:prstGeom>
          <a:noFill/>
        </p:spPr>
        <p:txBody>
          <a:bodyPr wrap="square" rtlCol="0">
            <a:spAutoFit/>
          </a:bodyPr>
          <a:lstStyle/>
          <a:p>
            <a:r>
              <a:rPr lang="en-US" sz="2400" b="1" dirty="0"/>
              <a:t>Including behaviors that</a:t>
            </a:r>
            <a:r>
              <a:rPr lang="en-US" sz="2400" b="1" dirty="0" smtClean="0"/>
              <a:t>:</a:t>
            </a:r>
          </a:p>
          <a:p>
            <a:r>
              <a:rPr lang="en-US" sz="2400" b="1" dirty="0" smtClean="0"/>
              <a:t> </a:t>
            </a:r>
            <a:endParaRPr lang="en-US" sz="2400" b="1" dirty="0"/>
          </a:p>
          <a:p>
            <a:pPr>
              <a:spcAft>
                <a:spcPts val="600"/>
              </a:spcAft>
            </a:pPr>
            <a:r>
              <a:rPr lang="en-US" sz="2400" dirty="0"/>
              <a:t>Frighten</a:t>
            </a:r>
          </a:p>
          <a:p>
            <a:pPr>
              <a:spcAft>
                <a:spcPts val="600"/>
              </a:spcAft>
            </a:pPr>
            <a:r>
              <a:rPr lang="en-US" sz="2400" dirty="0"/>
              <a:t>Intimidate</a:t>
            </a:r>
          </a:p>
          <a:p>
            <a:pPr>
              <a:spcAft>
                <a:spcPts val="600"/>
              </a:spcAft>
            </a:pPr>
            <a:r>
              <a:rPr lang="en-US" sz="2400" dirty="0"/>
              <a:t>Terrorize</a:t>
            </a:r>
          </a:p>
          <a:p>
            <a:pPr>
              <a:spcAft>
                <a:spcPts val="600"/>
              </a:spcAft>
            </a:pPr>
            <a:r>
              <a:rPr lang="en-US" sz="2400" dirty="0"/>
              <a:t>Manipulate</a:t>
            </a:r>
          </a:p>
          <a:p>
            <a:pPr>
              <a:spcAft>
                <a:spcPts val="600"/>
              </a:spcAft>
            </a:pPr>
            <a:r>
              <a:rPr lang="en-US" sz="2400" dirty="0"/>
              <a:t>Hurt</a:t>
            </a:r>
          </a:p>
          <a:p>
            <a:pPr>
              <a:spcAft>
                <a:spcPts val="600"/>
              </a:spcAft>
            </a:pPr>
            <a:r>
              <a:rPr lang="en-US" sz="2400" dirty="0"/>
              <a:t>Humiliate</a:t>
            </a:r>
          </a:p>
          <a:p>
            <a:pPr>
              <a:spcAft>
                <a:spcPts val="600"/>
              </a:spcAft>
            </a:pPr>
            <a:r>
              <a:rPr lang="en-US" sz="2400" dirty="0"/>
              <a:t>Blame</a:t>
            </a:r>
          </a:p>
          <a:p>
            <a:pPr>
              <a:spcAft>
                <a:spcPts val="600"/>
              </a:spcAft>
            </a:pPr>
            <a:r>
              <a:rPr lang="en-US" sz="2400" dirty="0"/>
              <a:t>Injure</a:t>
            </a:r>
          </a:p>
          <a:p>
            <a:pPr>
              <a:spcAft>
                <a:spcPts val="600"/>
              </a:spcAft>
            </a:pPr>
            <a:r>
              <a:rPr lang="en-US" sz="2400" dirty="0"/>
              <a:t>Wound</a:t>
            </a:r>
          </a:p>
          <a:p>
            <a:endParaRPr lang="en-US" sz="2000" dirty="0"/>
          </a:p>
        </p:txBody>
      </p:sp>
      <p:cxnSp>
        <p:nvCxnSpPr>
          <p:cNvPr id="9" name="Straight Arrow Connector 8"/>
          <p:cNvCxnSpPr/>
          <p:nvPr/>
        </p:nvCxnSpPr>
        <p:spPr>
          <a:xfrm flipV="1">
            <a:off x="2628900" y="2197100"/>
            <a:ext cx="2131917" cy="5080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6197600" y="2197100"/>
            <a:ext cx="1661668" cy="4318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569838" y="3327400"/>
            <a:ext cx="1289430" cy="1905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628900" y="3479800"/>
            <a:ext cx="1813687" cy="1270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149600" y="4648200"/>
            <a:ext cx="1380934" cy="30526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755900" y="4114800"/>
            <a:ext cx="1445070" cy="254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451100" y="2857500"/>
            <a:ext cx="1991487" cy="2413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612549" y="5156200"/>
            <a:ext cx="2148268" cy="6858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6451600" y="2870200"/>
            <a:ext cx="1407668" cy="2286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6208365" y="6083300"/>
            <a:ext cx="1650902" cy="121651"/>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6197600" y="5499100"/>
            <a:ext cx="1661667" cy="2413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6380860" y="5042282"/>
            <a:ext cx="1478407" cy="22447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6618826" y="3746501"/>
            <a:ext cx="1240441" cy="192405"/>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6569838" y="4646676"/>
            <a:ext cx="1289429" cy="178133"/>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7" idx="1"/>
          </p:cNvCxnSpPr>
          <p:nvPr/>
        </p:nvCxnSpPr>
        <p:spPr>
          <a:xfrm flipH="1" flipV="1">
            <a:off x="6969212" y="4226012"/>
            <a:ext cx="988910" cy="5436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106103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abusers abuse?</a:t>
            </a:r>
            <a:endParaRPr lang="en-US" dirty="0"/>
          </a:p>
        </p:txBody>
      </p:sp>
      <p:sp>
        <p:nvSpPr>
          <p:cNvPr id="13" name="Content Placeholder 12"/>
          <p:cNvSpPr>
            <a:spLocks noGrp="1"/>
          </p:cNvSpPr>
          <p:nvPr>
            <p:ph idx="1"/>
          </p:nvPr>
        </p:nvSpPr>
        <p:spPr>
          <a:xfrm>
            <a:off x="1023937" y="2286000"/>
            <a:ext cx="10616127" cy="4022725"/>
          </a:xfrm>
        </p:spPr>
        <p:txBody>
          <a:bodyPr/>
          <a:lstStyle/>
          <a:p>
            <a:endParaRPr lang="en-US" dirty="0"/>
          </a:p>
        </p:txBody>
      </p:sp>
      <p:sp>
        <p:nvSpPr>
          <p:cNvPr id="5" name="Rectangular Callout 4"/>
          <p:cNvSpPr/>
          <p:nvPr/>
        </p:nvSpPr>
        <p:spPr bwMode="auto">
          <a:xfrm>
            <a:off x="1024128" y="4126707"/>
            <a:ext cx="1600200" cy="1905000"/>
          </a:xfrm>
          <a:prstGeom prst="wedgeRectCallou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“Women have too much power in the US.”</a:t>
            </a:r>
          </a:p>
        </p:txBody>
      </p:sp>
      <p:sp>
        <p:nvSpPr>
          <p:cNvPr id="6" name="Rectangular Callout 5"/>
          <p:cNvSpPr/>
          <p:nvPr/>
        </p:nvSpPr>
        <p:spPr bwMode="auto">
          <a:xfrm>
            <a:off x="3837432" y="1987996"/>
            <a:ext cx="1905000" cy="1460500"/>
          </a:xfrm>
          <a:prstGeom prst="wedgeRectCallout">
            <a:avLst>
              <a:gd name="adj1" fmla="val 8132"/>
              <a:gd name="adj2" fmla="val 75453"/>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“If only she hadn’t done that…”</a:t>
            </a:r>
          </a:p>
        </p:txBody>
      </p:sp>
      <p:sp>
        <p:nvSpPr>
          <p:cNvPr id="7" name="Rounded Rectangular Callout 6"/>
          <p:cNvSpPr/>
          <p:nvPr/>
        </p:nvSpPr>
        <p:spPr bwMode="auto">
          <a:xfrm>
            <a:off x="1024128" y="1918146"/>
            <a:ext cx="2514600" cy="1600200"/>
          </a:xfrm>
          <a:prstGeom prst="wedgeRoundRectCallout">
            <a:avLst/>
          </a:prstGeom>
          <a:solidFill>
            <a:schemeClr val="accent6">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“She knows I don’t like being talked to like that.”</a:t>
            </a:r>
          </a:p>
        </p:txBody>
      </p:sp>
      <p:sp>
        <p:nvSpPr>
          <p:cNvPr id="8" name="Rounded Rectangular Callout 7"/>
          <p:cNvSpPr/>
          <p:nvPr/>
        </p:nvSpPr>
        <p:spPr bwMode="auto">
          <a:xfrm>
            <a:off x="6215063" y="5248941"/>
            <a:ext cx="4191000" cy="914400"/>
          </a:xfrm>
          <a:prstGeom prst="wedgeRoundRectCallout">
            <a:avLst/>
          </a:prstGeom>
          <a:solidFill>
            <a:schemeClr val="accent4">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“I don’t know what came over me. I’m not like that.”</a:t>
            </a:r>
          </a:p>
        </p:txBody>
      </p:sp>
      <p:sp>
        <p:nvSpPr>
          <p:cNvPr id="9" name="Oval Callout 8"/>
          <p:cNvSpPr/>
          <p:nvPr/>
        </p:nvSpPr>
        <p:spPr bwMode="auto">
          <a:xfrm>
            <a:off x="7528414" y="884167"/>
            <a:ext cx="2143125" cy="2057400"/>
          </a:xfrm>
          <a:prstGeom prst="wedgeEllipseCallout">
            <a:avLst>
              <a:gd name="adj1" fmla="val 33354"/>
              <a:gd name="adj2" fmla="val 59914"/>
            </a:avLst>
          </a:prstGeom>
          <a:solidFill>
            <a:schemeClr val="accent3">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“I was drunk. I wasn’t thinking.”</a:t>
            </a:r>
          </a:p>
        </p:txBody>
      </p:sp>
      <p:sp>
        <p:nvSpPr>
          <p:cNvPr id="10" name="Oval Callout 9"/>
          <p:cNvSpPr/>
          <p:nvPr/>
        </p:nvSpPr>
        <p:spPr bwMode="auto">
          <a:xfrm>
            <a:off x="6440260" y="2880733"/>
            <a:ext cx="1981200" cy="1981200"/>
          </a:xfrm>
          <a:prstGeom prst="wedgeEllipseCallout">
            <a:avLst>
              <a:gd name="adj1" fmla="val -34285"/>
              <a:gd name="adj2" fmla="val 66280"/>
            </a:avLst>
          </a:prstGeom>
          <a:solidFill>
            <a:schemeClr val="accent6">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“This is what couples do.”</a:t>
            </a:r>
          </a:p>
        </p:txBody>
      </p:sp>
      <p:sp>
        <p:nvSpPr>
          <p:cNvPr id="11" name="Rounded Rectangular Callout 10"/>
          <p:cNvSpPr/>
          <p:nvPr/>
        </p:nvSpPr>
        <p:spPr bwMode="auto">
          <a:xfrm>
            <a:off x="8971006" y="3286276"/>
            <a:ext cx="2514600" cy="1600200"/>
          </a:xfrm>
          <a:prstGeom prst="wedgeRoundRectCallou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“Women need to be taught how to behave.”</a:t>
            </a:r>
          </a:p>
        </p:txBody>
      </p:sp>
      <p:sp>
        <p:nvSpPr>
          <p:cNvPr id="12" name="Oval Callout 11"/>
          <p:cNvSpPr/>
          <p:nvPr/>
        </p:nvSpPr>
        <p:spPr bwMode="auto">
          <a:xfrm>
            <a:off x="3026664" y="3821906"/>
            <a:ext cx="2514600" cy="2414587"/>
          </a:xfrm>
          <a:prstGeom prst="wedgeEllipseCallout">
            <a:avLst>
              <a:gd name="adj1" fmla="val 33354"/>
              <a:gd name="adj2" fmla="val 59914"/>
            </a:avLst>
          </a:prstGeom>
          <a:solidFill>
            <a:schemeClr val="tx2">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en-US" sz="2400" dirty="0">
                <a:solidFill>
                  <a:prstClr val="black"/>
                </a:solidFill>
                <a:ea typeface="ヒラギノ角ゴ Pro W3" pitchFamily="-110" charset="-128"/>
                <a:cs typeface="ヒラギノ角ゴ Pro W3" pitchFamily="-110" charset="-128"/>
              </a:rPr>
              <a:t>“I’ve been under a lot of stress at work.”</a:t>
            </a:r>
          </a:p>
        </p:txBody>
      </p:sp>
    </p:spTree>
    <p:extLst>
      <p:ext uri="{BB962C8B-B14F-4D97-AF65-F5344CB8AC3E}">
        <p14:creationId xmlns="" xmlns:p14="http://schemas.microsoft.com/office/powerpoint/2010/main" val="3162790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Dynamics of </a:t>
            </a:r>
            <a:r>
              <a:rPr lang="en-US" dirty="0" err="1" smtClean="0"/>
              <a:t>ipv</a:t>
            </a:r>
            <a:endParaRPr lang="en-US" dirty="0"/>
          </a:p>
        </p:txBody>
      </p:sp>
      <p:sp>
        <p:nvSpPr>
          <p:cNvPr id="3" name="Content Placeholder 2"/>
          <p:cNvSpPr>
            <a:spLocks noGrp="1"/>
          </p:cNvSpPr>
          <p:nvPr>
            <p:ph idx="1"/>
          </p:nvPr>
        </p:nvSpPr>
        <p:spPr>
          <a:xfrm>
            <a:off x="1023938" y="1977082"/>
            <a:ext cx="9720262" cy="4331644"/>
          </a:xfrm>
        </p:spPr>
        <p:txBody>
          <a:bodyPr>
            <a:normAutofit/>
          </a:bodyPr>
          <a:lstStyle/>
          <a:p>
            <a:pPr>
              <a:buClr>
                <a:schemeClr val="accent4">
                  <a:lumMod val="75000"/>
                </a:schemeClr>
              </a:buClr>
              <a:buNone/>
            </a:pPr>
            <a:r>
              <a:rPr lang="en-US" b="1" dirty="0" smtClean="0">
                <a:solidFill>
                  <a:schemeClr val="tx1"/>
                </a:solidFill>
              </a:rPr>
              <a:t>Power and control</a:t>
            </a:r>
          </a:p>
          <a:p>
            <a:pPr lvl="1">
              <a:buClr>
                <a:schemeClr val="accent4">
                  <a:lumMod val="75000"/>
                </a:schemeClr>
              </a:buClr>
              <a:buFont typeface="Arial" panose="020B0604020202020204" pitchFamily="34" charset="0"/>
              <a:buChar char="•"/>
            </a:pPr>
            <a:r>
              <a:rPr lang="en-US" dirty="0" smtClean="0">
                <a:solidFill>
                  <a:schemeClr val="tx1"/>
                </a:solidFill>
              </a:rPr>
              <a:t>Abusers exploit the power that they have as men in society and in the family to dominate</a:t>
            </a:r>
          </a:p>
          <a:p>
            <a:pPr>
              <a:buClr>
                <a:schemeClr val="accent4">
                  <a:lumMod val="75000"/>
                </a:schemeClr>
              </a:buClr>
              <a:buNone/>
            </a:pPr>
            <a:r>
              <a:rPr lang="en-US" b="1" dirty="0" smtClean="0">
                <a:solidFill>
                  <a:schemeClr val="tx1"/>
                </a:solidFill>
              </a:rPr>
              <a:t>Cycle of violence</a:t>
            </a:r>
          </a:p>
          <a:p>
            <a:pPr lvl="1">
              <a:buClr>
                <a:schemeClr val="accent4">
                  <a:lumMod val="75000"/>
                </a:schemeClr>
              </a:buClr>
              <a:buFont typeface="Arial" panose="020B0604020202020204" pitchFamily="34" charset="0"/>
              <a:buChar char="•"/>
            </a:pPr>
            <a:r>
              <a:rPr lang="en-US" dirty="0" smtClean="0">
                <a:solidFill>
                  <a:schemeClr val="tx1"/>
                </a:solidFill>
              </a:rPr>
              <a:t>Ongoing and combines several types of abuse</a:t>
            </a:r>
          </a:p>
          <a:p>
            <a:pPr lvl="1">
              <a:buClr>
                <a:schemeClr val="accent4">
                  <a:lumMod val="75000"/>
                </a:schemeClr>
              </a:buClr>
              <a:buFont typeface="Arial" panose="020B0604020202020204" pitchFamily="34" charset="0"/>
              <a:buChar char="•"/>
            </a:pPr>
            <a:r>
              <a:rPr lang="en-US" dirty="0" smtClean="0">
                <a:solidFill>
                  <a:schemeClr val="tx1"/>
                </a:solidFill>
              </a:rPr>
              <a:t>Rarely a one-time event</a:t>
            </a:r>
          </a:p>
          <a:p>
            <a:pPr>
              <a:buClr>
                <a:schemeClr val="accent4">
                  <a:lumMod val="75000"/>
                </a:schemeClr>
              </a:buClr>
              <a:buNone/>
            </a:pPr>
            <a:r>
              <a:rPr lang="en-US" b="1" dirty="0" smtClean="0">
                <a:solidFill>
                  <a:schemeClr val="tx1"/>
                </a:solidFill>
              </a:rPr>
              <a:t>Abusers make calculated choices</a:t>
            </a:r>
          </a:p>
          <a:p>
            <a:pPr lvl="1">
              <a:buClr>
                <a:schemeClr val="accent4">
                  <a:lumMod val="75000"/>
                </a:schemeClr>
              </a:buClr>
              <a:buFont typeface="Arial" panose="020B0604020202020204" pitchFamily="34" charset="0"/>
              <a:buChar char="•"/>
            </a:pPr>
            <a:r>
              <a:rPr lang="en-US" dirty="0" smtClean="0">
                <a:solidFill>
                  <a:schemeClr val="tx1"/>
                </a:solidFill>
              </a:rPr>
              <a:t>About with whom and when they are violent</a:t>
            </a:r>
          </a:p>
          <a:p>
            <a:pPr lvl="1">
              <a:buClr>
                <a:schemeClr val="accent4">
                  <a:lumMod val="75000"/>
                </a:schemeClr>
              </a:buClr>
              <a:buFont typeface="Arial" panose="020B0604020202020204" pitchFamily="34" charset="0"/>
              <a:buChar char="•"/>
            </a:pPr>
            <a:r>
              <a:rPr lang="en-US" dirty="0" smtClean="0">
                <a:solidFill>
                  <a:schemeClr val="tx1"/>
                </a:solidFill>
              </a:rPr>
              <a:t>Abuser’s use of drugs or alcohol or stress </a:t>
            </a:r>
            <a:r>
              <a:rPr lang="en-US" b="1" u="sng" dirty="0" smtClean="0">
                <a:solidFill>
                  <a:schemeClr val="tx1"/>
                </a:solidFill>
              </a:rPr>
              <a:t>does not</a:t>
            </a:r>
            <a:r>
              <a:rPr lang="en-US" dirty="0" smtClean="0">
                <a:solidFill>
                  <a:schemeClr val="tx1"/>
                </a:solidFill>
              </a:rPr>
              <a:t> cause his abuse</a:t>
            </a:r>
          </a:p>
          <a:p>
            <a:pPr>
              <a:buClr>
                <a:schemeClr val="accent4">
                  <a:lumMod val="75000"/>
                </a:schemeClr>
              </a:buClr>
              <a:buNone/>
            </a:pPr>
            <a:r>
              <a:rPr lang="en-US" b="1" dirty="0" smtClean="0">
                <a:solidFill>
                  <a:schemeClr val="tx1"/>
                </a:solidFill>
              </a:rPr>
              <a:t>Emphasize and exploit women’s tendency to blame themselves</a:t>
            </a:r>
          </a:p>
          <a:p>
            <a:pPr lvl="1">
              <a:buClr>
                <a:schemeClr val="accent4">
                  <a:lumMod val="75000"/>
                </a:schemeClr>
              </a:buClr>
              <a:buFont typeface="Arial" panose="020B0604020202020204" pitchFamily="34" charset="0"/>
              <a:buChar char="•"/>
            </a:pPr>
            <a:r>
              <a:rPr lang="en-US" dirty="0" smtClean="0">
                <a:solidFill>
                  <a:schemeClr val="tx1"/>
                </a:solidFill>
              </a:rPr>
              <a:t>Telling survivors it is their fault</a:t>
            </a:r>
            <a:endParaRPr lang="en-US" dirty="0">
              <a:solidFill>
                <a:schemeClr val="tx1"/>
              </a:solidFill>
            </a:endParaRPr>
          </a:p>
        </p:txBody>
      </p:sp>
    </p:spTree>
    <p:extLst>
      <p:ext uri="{BB962C8B-B14F-4D97-AF65-F5344CB8AC3E}">
        <p14:creationId xmlns="" xmlns:p14="http://schemas.microsoft.com/office/powerpoint/2010/main" val="30428551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2373923" y="31750"/>
            <a:ext cx="7189177" cy="6794500"/>
          </a:xfrm>
          <a:prstGeom prst="rect">
            <a:avLst/>
          </a:prstGeom>
        </p:spPr>
      </p:pic>
      <p:sp>
        <p:nvSpPr>
          <p:cNvPr id="3" name="TextBox 2"/>
          <p:cNvSpPr txBox="1"/>
          <p:nvPr/>
        </p:nvSpPr>
        <p:spPr>
          <a:xfrm>
            <a:off x="9319846" y="5644662"/>
            <a:ext cx="2444262" cy="646331"/>
          </a:xfrm>
          <a:prstGeom prst="rect">
            <a:avLst/>
          </a:prstGeom>
          <a:noFill/>
        </p:spPr>
        <p:txBody>
          <a:bodyPr wrap="square" rtlCol="0">
            <a:spAutoFit/>
          </a:bodyPr>
          <a:lstStyle/>
          <a:p>
            <a:r>
              <a:rPr lang="en-US" dirty="0"/>
              <a:t>Domestic Abuse Intervention Project </a:t>
            </a:r>
          </a:p>
        </p:txBody>
      </p:sp>
    </p:spTree>
    <p:extLst>
      <p:ext uri="{BB962C8B-B14F-4D97-AF65-F5344CB8AC3E}">
        <p14:creationId xmlns="" xmlns:p14="http://schemas.microsoft.com/office/powerpoint/2010/main" val="18956968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9752</TotalTime>
  <Words>5962</Words>
  <Application>Microsoft Office PowerPoint</Application>
  <PresentationFormat>Custom</PresentationFormat>
  <Paragraphs>374</Paragraphs>
  <Slides>25</Slides>
  <Notes>25</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1_IRC-Module-Template-V2</vt:lpstr>
      <vt:lpstr>IRC-Module-Template-V2</vt:lpstr>
      <vt:lpstr>2_IRC-Module-Template-V2</vt:lpstr>
      <vt:lpstr>Slide 1</vt:lpstr>
      <vt:lpstr>CASE MANAGEMENT response to Intimate partner violence for women and girls</vt:lpstr>
      <vt:lpstr>objectives</vt:lpstr>
      <vt:lpstr>Activity:  Defining ipv </vt:lpstr>
      <vt:lpstr>Defining intimate partner violence (Ipv)</vt:lpstr>
      <vt:lpstr>Defining intimate partner violence (Ipv)</vt:lpstr>
      <vt:lpstr>Why do abusers abuse?</vt:lpstr>
      <vt:lpstr>Dynamics of ipv</vt:lpstr>
      <vt:lpstr>Slide 9</vt:lpstr>
      <vt:lpstr>Activity: Dynamics of IPV </vt:lpstr>
      <vt:lpstr>Consequences of ipv</vt:lpstr>
      <vt:lpstr>Why do women stay?</vt:lpstr>
      <vt:lpstr>Supporting ipv survivors</vt:lpstr>
      <vt:lpstr>Activity: Assessing safety </vt:lpstr>
      <vt:lpstr>Assessing safety with survivors of ipv</vt:lpstr>
      <vt:lpstr>Assess the survivor’s sense of safety</vt:lpstr>
      <vt:lpstr>Identify PATTERNS OF ABUSE</vt:lpstr>
      <vt:lpstr>ASSESS Risk FOR ESCALATED VIOLENCE</vt:lpstr>
      <vt:lpstr>Activity:  IPV SAFETY ASSESSMENT</vt:lpstr>
      <vt:lpstr>Safety planning with survivors of ipv</vt:lpstr>
      <vt:lpstr>Safety planning with survivors of ipv</vt:lpstr>
      <vt:lpstr>Activity:  Safety planning   </vt:lpstr>
      <vt:lpstr>PSYCHOSOCIAL SUPPORT:  PROVIDING INFORMATION</vt:lpstr>
      <vt:lpstr>ACTIVITY:   KEY MESSAGES</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IRCAdmin</cp:lastModifiedBy>
  <cp:revision>67</cp:revision>
  <dcterms:created xsi:type="dcterms:W3CDTF">2016-02-24T17:55:23Z</dcterms:created>
  <dcterms:modified xsi:type="dcterms:W3CDTF">2017-04-25T15:41:30Z</dcterms:modified>
</cp:coreProperties>
</file>